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873" r:id="rId1"/>
  </p:sldMasterIdLst>
  <p:notesMasterIdLst>
    <p:notesMasterId r:id="rId24"/>
  </p:notesMasterIdLst>
  <p:sldIdLst>
    <p:sldId id="315" r:id="rId2"/>
    <p:sldId id="320" r:id="rId3"/>
    <p:sldId id="351" r:id="rId4"/>
    <p:sldId id="332" r:id="rId5"/>
    <p:sldId id="335" r:id="rId6"/>
    <p:sldId id="352" r:id="rId7"/>
    <p:sldId id="333" r:id="rId8"/>
    <p:sldId id="334" r:id="rId9"/>
    <p:sldId id="286" r:id="rId10"/>
    <p:sldId id="336" r:id="rId11"/>
    <p:sldId id="337" r:id="rId12"/>
    <p:sldId id="270" r:id="rId13"/>
    <p:sldId id="340" r:id="rId14"/>
    <p:sldId id="357" r:id="rId15"/>
    <p:sldId id="339" r:id="rId16"/>
    <p:sldId id="312" r:id="rId17"/>
    <p:sldId id="341" r:id="rId18"/>
    <p:sldId id="354" r:id="rId19"/>
    <p:sldId id="356" r:id="rId20"/>
    <p:sldId id="363" r:id="rId21"/>
    <p:sldId id="364" r:id="rId22"/>
    <p:sldId id="344" r:id="rId23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rdo suarez" initials="ls" lastIdx="1" clrIdx="0">
    <p:extLst>
      <p:ext uri="{19B8F6BF-5375-455C-9EA6-DF929625EA0E}">
        <p15:presenceInfo xmlns:p15="http://schemas.microsoft.com/office/powerpoint/2012/main" userId="1546263af3b914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5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411" autoAdjust="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272491669997516E-2"/>
          <c:y val="0.17171301076333392"/>
          <c:w val="0.87232174103237092"/>
          <c:h val="0.6149843248760571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 dirty="0"/>
                      <a:t>Debajo</a:t>
                    </a:r>
                    <a:r>
                      <a:rPr lang="es-ES" baseline="0" dirty="0"/>
                      <a:t> línea </a:t>
                    </a:r>
                  </a:p>
                  <a:p>
                    <a:r>
                      <a:rPr lang="es-ES" baseline="0" dirty="0"/>
                      <a:t>pobreza</a:t>
                    </a:r>
                  </a:p>
                  <a:p>
                    <a:r>
                      <a:rPr lang="es-ES" dirty="0"/>
                      <a:t>33.682</a:t>
                    </a:r>
                  </a:p>
                  <a:p>
                    <a:r>
                      <a:rPr lang="es-ES" dirty="0"/>
                      <a:t>personas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err="1"/>
                      <a:t>Pobreza</a:t>
                    </a:r>
                    <a:endParaRPr lang="en-US" dirty="0"/>
                  </a:p>
                  <a:p>
                    <a:r>
                      <a:rPr lang="en-US" dirty="0"/>
                      <a:t>61,5%</a:t>
                    </a:r>
                  </a:p>
                  <a:p>
                    <a:r>
                      <a:rPr lang="en-US" dirty="0"/>
                      <a:t>20.714 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/>
                      <a:t>Primaria </a:t>
                    </a:r>
                  </a:p>
                  <a:p>
                    <a:r>
                      <a:rPr lang="en-US" b="1"/>
                      <a:t>completa</a:t>
                    </a:r>
                  </a:p>
                  <a:p>
                    <a:r>
                      <a:rPr lang="en-US" b="1"/>
                      <a:t>34%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Hoja1!$G$3:$I$3</c:f>
              <c:numCache>
                <c:formatCode>General</c:formatCode>
                <c:ptCount val="3"/>
                <c:pt idx="0">
                  <c:v>33682</c:v>
                </c:pt>
                <c:pt idx="1">
                  <c:v>20714</c:v>
                </c:pt>
                <c:pt idx="2">
                  <c:v>11485</c:v>
                </c:pt>
              </c:numCache>
            </c:numRef>
          </c:val>
        </c:ser>
        <c:ser>
          <c:idx val="1"/>
          <c:order val="1"/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tx1"/>
                </a:solidFill>
              </a:ln>
              <a:effectLst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Pobreza </a:t>
                    </a:r>
                    <a:br>
                      <a:rPr lang="en-US"/>
                    </a:br>
                    <a:r>
                      <a:rPr lang="en-US"/>
                      <a:t>extrema</a:t>
                    </a:r>
                  </a:p>
                  <a:p>
                    <a:r>
                      <a:rPr lang="en-US"/>
                      <a:t>38,5%</a:t>
                    </a:r>
                  </a:p>
                  <a:p>
                    <a:r>
                      <a:rPr lang="en-US"/>
                      <a:t>12.968 p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Secundaria</a:t>
                    </a:r>
                    <a:r>
                      <a:rPr lang="en-US" baseline="0" dirty="0"/>
                      <a:t> </a:t>
                    </a:r>
                    <a:endParaRPr lang="en-US" baseline="0" dirty="0" smtClean="0"/>
                  </a:p>
                  <a:p>
                    <a:r>
                      <a:rPr lang="en-US" baseline="0" dirty="0" err="1" smtClean="0"/>
                      <a:t>incompleta</a:t>
                    </a:r>
                    <a:endParaRPr lang="en-US" baseline="0" dirty="0"/>
                  </a:p>
                  <a:p>
                    <a:r>
                      <a:rPr lang="en-US" baseline="0" dirty="0"/>
                      <a:t>46,5%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Hoja1!$G$4:$I$4</c:f>
              <c:numCache>
                <c:formatCode>General</c:formatCode>
                <c:ptCount val="3"/>
                <c:pt idx="0">
                  <c:v>0</c:v>
                </c:pt>
                <c:pt idx="1">
                  <c:v>12968</c:v>
                </c:pt>
                <c:pt idx="2">
                  <c:v>15662</c:v>
                </c:pt>
              </c:numCache>
            </c:numRef>
          </c:val>
        </c:ser>
        <c:ser>
          <c:idx val="2"/>
          <c:order val="2"/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Secundaria</a:t>
                    </a:r>
                    <a:r>
                      <a:rPr lang="en-US" baseline="0"/>
                      <a:t> </a:t>
                    </a:r>
                  </a:p>
                  <a:p>
                    <a:r>
                      <a:rPr lang="en-US" baseline="0"/>
                      <a:t>completa </a:t>
                    </a:r>
                  </a:p>
                  <a:p>
                    <a:r>
                      <a:rPr lang="en-US" baseline="0"/>
                      <a:t>19,5%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Hoja1!$G$5:$I$5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6535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7673072"/>
        <c:axId val="307673632"/>
      </c:barChart>
      <c:catAx>
        <c:axId val="307673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07673632"/>
        <c:crosses val="autoZero"/>
        <c:auto val="1"/>
        <c:lblAlgn val="ctr"/>
        <c:lblOffset val="100"/>
        <c:noMultiLvlLbl val="0"/>
      </c:catAx>
      <c:valAx>
        <c:axId val="30767363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7673072"/>
        <c:crosses val="autoZero"/>
        <c:crossBetween val="between"/>
        <c:majorUnit val="0.2"/>
        <c:min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D23E4E-A543-498B-BF2D-26B2A9F99B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754131-E0DB-4A2B-ABBA-B994C6BFF9F5}">
      <dgm:prSet phldrT="[Texto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dirty="0" smtClean="0">
              <a:solidFill>
                <a:schemeClr val="tx1"/>
              </a:solidFill>
            </a:rPr>
            <a:t>Desempleados e inactivos con intención de trabajar bajo línea de pobreza</a:t>
          </a:r>
        </a:p>
        <a:p>
          <a:pPr algn="ctr"/>
          <a:r>
            <a:rPr lang="es-CR" sz="1800" b="1" dirty="0" smtClean="0">
              <a:solidFill>
                <a:schemeClr val="tx1"/>
              </a:solidFill>
            </a:rPr>
            <a:t>33.682</a:t>
          </a:r>
          <a:endParaRPr lang="es-ES" sz="1800" dirty="0">
            <a:solidFill>
              <a:schemeClr val="tx1"/>
            </a:solidFill>
          </a:endParaRPr>
        </a:p>
      </dgm:t>
    </dgm:pt>
    <dgm:pt modelId="{13C365E1-AE9B-4917-98D4-639AD3635712}" type="parTrans" cxnId="{9985779E-9FD9-4BF7-BAD3-E20984105892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2860B1DE-4FD0-4D84-8698-66E532915CFE}" type="sibTrans" cxnId="{9985779E-9FD9-4BF7-BAD3-E20984105892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3BC9D917-B39D-4916-AC19-D30D69356F80}">
      <dgm:prSet phldrT="[Texto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dirty="0" smtClean="0">
              <a:solidFill>
                <a:schemeClr val="tx1"/>
              </a:solidFill>
            </a:rPr>
            <a:t>Población joven 17-24 </a:t>
          </a:r>
        </a:p>
        <a:p>
          <a:pPr algn="ctr"/>
          <a:r>
            <a:rPr lang="es-CR" sz="1800" b="1" dirty="0" smtClean="0">
              <a:solidFill>
                <a:schemeClr val="tx1"/>
              </a:solidFill>
            </a:rPr>
            <a:t>716.684</a:t>
          </a:r>
          <a:endParaRPr lang="es-ES" sz="1800" dirty="0">
            <a:solidFill>
              <a:schemeClr val="tx1"/>
            </a:solidFill>
          </a:endParaRPr>
        </a:p>
      </dgm:t>
    </dgm:pt>
    <dgm:pt modelId="{7B0D745F-CA41-447F-8EE4-495DF5B61E7A}" type="parTrans" cxnId="{2385DDEE-1C75-4E9E-B73D-E307A3614531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FE36B019-0339-4025-B4F4-D27DE7DF4BFB}" type="sibTrans" cxnId="{2385DDEE-1C75-4E9E-B73D-E307A3614531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CB7C5F22-DF5A-423F-BA12-62ED293CDA88}">
      <dgm:prSet phldrT="[Texto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dirty="0" smtClean="0">
              <a:solidFill>
                <a:schemeClr val="tx1"/>
              </a:solidFill>
            </a:rPr>
            <a:t>Desempleados e inactivos con intención de trabajar</a:t>
          </a:r>
        </a:p>
        <a:p>
          <a:pPr algn="ctr"/>
          <a:r>
            <a:rPr lang="es-CR" sz="1800" b="1" dirty="0" smtClean="0">
              <a:solidFill>
                <a:schemeClr val="tx1"/>
              </a:solidFill>
            </a:rPr>
            <a:t>91.684</a:t>
          </a:r>
          <a:r>
            <a:rPr lang="es-CR" sz="1800" dirty="0" smtClean="0">
              <a:solidFill>
                <a:schemeClr val="tx1"/>
              </a:solidFill>
            </a:rPr>
            <a:t> </a:t>
          </a:r>
          <a:endParaRPr lang="es-ES" sz="1800" dirty="0">
            <a:solidFill>
              <a:schemeClr val="tx1"/>
            </a:solidFill>
          </a:endParaRPr>
        </a:p>
      </dgm:t>
    </dgm:pt>
    <dgm:pt modelId="{2DD6F4B1-9AD1-4D4F-972E-FEC51F7BE44F}" type="parTrans" cxnId="{A9780684-352A-4094-AB51-AF5CF01954DF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80C0A426-3E2D-4B48-ACAC-961F52E71F4B}" type="sibTrans" cxnId="{A9780684-352A-4094-AB51-AF5CF01954DF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1E81DA08-C968-47C1-A6AB-5BF016BBC521}">
      <dgm:prSet phldrT="[Texto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dirty="0" smtClean="0">
              <a:solidFill>
                <a:schemeClr val="tx1"/>
              </a:solidFill>
            </a:rPr>
            <a:t>Desempleados e inactivos del mercado </a:t>
          </a:r>
          <a:r>
            <a:rPr lang="es-CR" sz="1800" b="1" dirty="0" smtClean="0">
              <a:solidFill>
                <a:schemeClr val="tx1"/>
              </a:solidFill>
            </a:rPr>
            <a:t>164.542</a:t>
          </a:r>
          <a:endParaRPr lang="es-ES" sz="1800" dirty="0">
            <a:solidFill>
              <a:schemeClr val="tx1"/>
            </a:solidFill>
          </a:endParaRPr>
        </a:p>
      </dgm:t>
    </dgm:pt>
    <dgm:pt modelId="{9D40F412-CE19-45B7-9A07-C68869CDCFF9}" type="parTrans" cxnId="{CD82BCCF-822F-4C9B-9459-00633A225B3C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B6860292-315C-4CCA-8513-CD9375C38279}" type="sibTrans" cxnId="{CD82BCCF-822F-4C9B-9459-00633A225B3C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79995C0D-71AF-43A3-A919-555D17FA5F28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b="0" dirty="0" smtClean="0">
              <a:solidFill>
                <a:schemeClr val="tx1"/>
              </a:solidFill>
            </a:rPr>
            <a:t>Población total Costa Rica </a:t>
          </a:r>
        </a:p>
        <a:p>
          <a:pPr algn="ctr"/>
          <a:r>
            <a:rPr lang="es-CR" sz="1800" b="1" dirty="0" smtClean="0">
              <a:solidFill>
                <a:schemeClr val="tx1"/>
              </a:solidFill>
            </a:rPr>
            <a:t>4.872.166</a:t>
          </a:r>
          <a:endParaRPr lang="es-CR" sz="1800" b="1" dirty="0">
            <a:solidFill>
              <a:schemeClr val="tx1"/>
            </a:solidFill>
          </a:endParaRPr>
        </a:p>
      </dgm:t>
    </dgm:pt>
    <dgm:pt modelId="{328A6E9A-3222-4EF3-8453-0D5B86FF5F81}" type="parTrans" cxnId="{16B0AABC-D10E-47CF-B9A5-C5E4C51456F1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FE470673-A5AC-48EF-8D23-E13F47242ACC}" type="sibTrans" cxnId="{16B0AABC-D10E-47CF-B9A5-C5E4C51456F1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4A4B9B4D-DC3B-4714-995D-74DDE91D245F}" type="pres">
      <dgm:prSet presAssocID="{E1D23E4E-A543-498B-BF2D-26B2A9F99B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539E20C5-B224-446F-B8D1-946569A4BDE6}" type="pres">
      <dgm:prSet presAssocID="{20754131-E0DB-4A2B-ABBA-B994C6BFF9F5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522369-234D-4FAF-81E8-3A872C52C139}" type="pres">
      <dgm:prSet presAssocID="{2860B1DE-4FD0-4D84-8698-66E532915CFE}" presName="spacer" presStyleCnt="0"/>
      <dgm:spPr/>
    </dgm:pt>
    <dgm:pt modelId="{14486C89-7CB1-40D2-A044-5CD2189A241C}" type="pres">
      <dgm:prSet presAssocID="{CB7C5F22-DF5A-423F-BA12-62ED293CDA8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B1D82-5045-491E-B787-9E7F4CB2DEA4}" type="pres">
      <dgm:prSet presAssocID="{80C0A426-3E2D-4B48-ACAC-961F52E71F4B}" presName="spacer" presStyleCnt="0"/>
      <dgm:spPr/>
    </dgm:pt>
    <dgm:pt modelId="{BEE4B573-FB47-4087-812C-D42D1B9857C0}" type="pres">
      <dgm:prSet presAssocID="{1E81DA08-C968-47C1-A6AB-5BF016BBC52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E9BFD9-B850-43A2-85CE-578C413B2CE5}" type="pres">
      <dgm:prSet presAssocID="{B6860292-315C-4CCA-8513-CD9375C38279}" presName="spacer" presStyleCnt="0"/>
      <dgm:spPr/>
    </dgm:pt>
    <dgm:pt modelId="{931C0559-BE94-4F8F-B3EE-01BD1923FA38}" type="pres">
      <dgm:prSet presAssocID="{3BC9D917-B39D-4916-AC19-D30D69356F8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AE6EE5-78A2-4D6A-923D-5474701479D3}" type="pres">
      <dgm:prSet presAssocID="{FE36B019-0339-4025-B4F4-D27DE7DF4BFB}" presName="spacer" presStyleCnt="0"/>
      <dgm:spPr/>
    </dgm:pt>
    <dgm:pt modelId="{1C9112EA-7C36-4759-BA7A-AFA963F66CC5}" type="pres">
      <dgm:prSet presAssocID="{79995C0D-71AF-43A3-A919-555D17FA5F28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82BCCF-822F-4C9B-9459-00633A225B3C}" srcId="{E1D23E4E-A543-498B-BF2D-26B2A9F99B85}" destId="{1E81DA08-C968-47C1-A6AB-5BF016BBC521}" srcOrd="2" destOrd="0" parTransId="{9D40F412-CE19-45B7-9A07-C68869CDCFF9}" sibTransId="{B6860292-315C-4CCA-8513-CD9375C38279}"/>
    <dgm:cxn modelId="{9985779E-9FD9-4BF7-BAD3-E20984105892}" srcId="{E1D23E4E-A543-498B-BF2D-26B2A9F99B85}" destId="{20754131-E0DB-4A2B-ABBA-B994C6BFF9F5}" srcOrd="0" destOrd="0" parTransId="{13C365E1-AE9B-4917-98D4-639AD3635712}" sibTransId="{2860B1DE-4FD0-4D84-8698-66E532915CFE}"/>
    <dgm:cxn modelId="{EC7754CF-5CAB-4882-BC03-5AB1ED1F6017}" type="presOf" srcId="{20754131-E0DB-4A2B-ABBA-B994C6BFF9F5}" destId="{539E20C5-B224-446F-B8D1-946569A4BDE6}" srcOrd="0" destOrd="0" presId="urn:microsoft.com/office/officeart/2005/8/layout/vList2"/>
    <dgm:cxn modelId="{2051C4F3-4D57-4FD9-A42E-2D690BA4B459}" type="presOf" srcId="{E1D23E4E-A543-498B-BF2D-26B2A9F99B85}" destId="{4A4B9B4D-DC3B-4714-995D-74DDE91D245F}" srcOrd="0" destOrd="0" presId="urn:microsoft.com/office/officeart/2005/8/layout/vList2"/>
    <dgm:cxn modelId="{2385DDEE-1C75-4E9E-B73D-E307A3614531}" srcId="{E1D23E4E-A543-498B-BF2D-26B2A9F99B85}" destId="{3BC9D917-B39D-4916-AC19-D30D69356F80}" srcOrd="3" destOrd="0" parTransId="{7B0D745F-CA41-447F-8EE4-495DF5B61E7A}" sibTransId="{FE36B019-0339-4025-B4F4-D27DE7DF4BFB}"/>
    <dgm:cxn modelId="{59037EC1-B8B6-4782-B55A-158E4AE96048}" type="presOf" srcId="{1E81DA08-C968-47C1-A6AB-5BF016BBC521}" destId="{BEE4B573-FB47-4087-812C-D42D1B9857C0}" srcOrd="0" destOrd="0" presId="urn:microsoft.com/office/officeart/2005/8/layout/vList2"/>
    <dgm:cxn modelId="{B1B2DA7F-DE9E-479D-B065-6596C20993C0}" type="presOf" srcId="{79995C0D-71AF-43A3-A919-555D17FA5F28}" destId="{1C9112EA-7C36-4759-BA7A-AFA963F66CC5}" srcOrd="0" destOrd="0" presId="urn:microsoft.com/office/officeart/2005/8/layout/vList2"/>
    <dgm:cxn modelId="{A9780684-352A-4094-AB51-AF5CF01954DF}" srcId="{E1D23E4E-A543-498B-BF2D-26B2A9F99B85}" destId="{CB7C5F22-DF5A-423F-BA12-62ED293CDA88}" srcOrd="1" destOrd="0" parTransId="{2DD6F4B1-9AD1-4D4F-972E-FEC51F7BE44F}" sibTransId="{80C0A426-3E2D-4B48-ACAC-961F52E71F4B}"/>
    <dgm:cxn modelId="{8E80850A-B799-467F-82D9-3698BECB3B74}" type="presOf" srcId="{CB7C5F22-DF5A-423F-BA12-62ED293CDA88}" destId="{14486C89-7CB1-40D2-A044-5CD2189A241C}" srcOrd="0" destOrd="0" presId="urn:microsoft.com/office/officeart/2005/8/layout/vList2"/>
    <dgm:cxn modelId="{9DA44B82-53BC-4D16-BB8F-BA10017722CC}" type="presOf" srcId="{3BC9D917-B39D-4916-AC19-D30D69356F80}" destId="{931C0559-BE94-4F8F-B3EE-01BD1923FA38}" srcOrd="0" destOrd="0" presId="urn:microsoft.com/office/officeart/2005/8/layout/vList2"/>
    <dgm:cxn modelId="{16B0AABC-D10E-47CF-B9A5-C5E4C51456F1}" srcId="{E1D23E4E-A543-498B-BF2D-26B2A9F99B85}" destId="{79995C0D-71AF-43A3-A919-555D17FA5F28}" srcOrd="4" destOrd="0" parTransId="{328A6E9A-3222-4EF3-8453-0D5B86FF5F81}" sibTransId="{FE470673-A5AC-48EF-8D23-E13F47242ACC}"/>
    <dgm:cxn modelId="{A2F0F1BD-677C-4039-89E9-551648D5A822}" type="presParOf" srcId="{4A4B9B4D-DC3B-4714-995D-74DDE91D245F}" destId="{539E20C5-B224-446F-B8D1-946569A4BDE6}" srcOrd="0" destOrd="0" presId="urn:microsoft.com/office/officeart/2005/8/layout/vList2"/>
    <dgm:cxn modelId="{31417276-5D1D-4427-813F-AE11AAB55754}" type="presParOf" srcId="{4A4B9B4D-DC3B-4714-995D-74DDE91D245F}" destId="{2A522369-234D-4FAF-81E8-3A872C52C139}" srcOrd="1" destOrd="0" presId="urn:microsoft.com/office/officeart/2005/8/layout/vList2"/>
    <dgm:cxn modelId="{9AB759DF-EFEC-45B1-B218-87B5932AE4FE}" type="presParOf" srcId="{4A4B9B4D-DC3B-4714-995D-74DDE91D245F}" destId="{14486C89-7CB1-40D2-A044-5CD2189A241C}" srcOrd="2" destOrd="0" presId="urn:microsoft.com/office/officeart/2005/8/layout/vList2"/>
    <dgm:cxn modelId="{3E74F1C6-0DAF-45C0-9CC3-B2E53D383019}" type="presParOf" srcId="{4A4B9B4D-DC3B-4714-995D-74DDE91D245F}" destId="{C92B1D82-5045-491E-B787-9E7F4CB2DEA4}" srcOrd="3" destOrd="0" presId="urn:microsoft.com/office/officeart/2005/8/layout/vList2"/>
    <dgm:cxn modelId="{CBCE3079-6934-445D-A5AA-466B9B8521B0}" type="presParOf" srcId="{4A4B9B4D-DC3B-4714-995D-74DDE91D245F}" destId="{BEE4B573-FB47-4087-812C-D42D1B9857C0}" srcOrd="4" destOrd="0" presId="urn:microsoft.com/office/officeart/2005/8/layout/vList2"/>
    <dgm:cxn modelId="{3866EB4D-B51B-4687-A509-FA58695B0C85}" type="presParOf" srcId="{4A4B9B4D-DC3B-4714-995D-74DDE91D245F}" destId="{6CE9BFD9-B850-43A2-85CE-578C413B2CE5}" srcOrd="5" destOrd="0" presId="urn:microsoft.com/office/officeart/2005/8/layout/vList2"/>
    <dgm:cxn modelId="{EAE9103A-202B-464F-A883-569CA6E9B857}" type="presParOf" srcId="{4A4B9B4D-DC3B-4714-995D-74DDE91D245F}" destId="{931C0559-BE94-4F8F-B3EE-01BD1923FA38}" srcOrd="6" destOrd="0" presId="urn:microsoft.com/office/officeart/2005/8/layout/vList2"/>
    <dgm:cxn modelId="{51FE2402-D16D-44E8-906A-93A8016BF5F4}" type="presParOf" srcId="{4A4B9B4D-DC3B-4714-995D-74DDE91D245F}" destId="{F1AE6EE5-78A2-4D6A-923D-5474701479D3}" srcOrd="7" destOrd="0" presId="urn:microsoft.com/office/officeart/2005/8/layout/vList2"/>
    <dgm:cxn modelId="{D7491405-B935-401A-99F3-0AD05159054B}" type="presParOf" srcId="{4A4B9B4D-DC3B-4714-995D-74DDE91D245F}" destId="{1C9112EA-7C36-4759-BA7A-AFA963F66CC5}" srcOrd="8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D23E4E-A543-498B-BF2D-26B2A9F99B8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754131-E0DB-4A2B-ABBA-B994C6BFF9F5}">
      <dgm:prSet phldrT="[Texto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dirty="0" smtClean="0">
              <a:solidFill>
                <a:schemeClr val="tx1"/>
              </a:solidFill>
            </a:rPr>
            <a:t>Representa el 20% del territorio nacional</a:t>
          </a:r>
          <a:endParaRPr lang="es-ES" sz="1800" dirty="0">
            <a:solidFill>
              <a:schemeClr val="tx1"/>
            </a:solidFill>
          </a:endParaRPr>
        </a:p>
      </dgm:t>
    </dgm:pt>
    <dgm:pt modelId="{13C365E1-AE9B-4917-98D4-639AD3635712}" type="parTrans" cxnId="{9985779E-9FD9-4BF7-BAD3-E20984105892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2860B1DE-4FD0-4D84-8698-66E532915CFE}" type="sibTrans" cxnId="{9985779E-9FD9-4BF7-BAD3-E20984105892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3BC9D917-B39D-4916-AC19-D30D69356F80}">
      <dgm:prSet phldrT="[Texto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dirty="0" smtClean="0">
              <a:solidFill>
                <a:schemeClr val="tx1"/>
              </a:solidFill>
            </a:rPr>
            <a:t>Coexisten el 12% de pobreza extrema con altas inversiones en turismo</a:t>
          </a:r>
          <a:endParaRPr lang="es-ES" sz="1800" dirty="0">
            <a:solidFill>
              <a:schemeClr val="tx1"/>
            </a:solidFill>
          </a:endParaRPr>
        </a:p>
      </dgm:t>
    </dgm:pt>
    <dgm:pt modelId="{7B0D745F-CA41-447F-8EE4-495DF5B61E7A}" type="parTrans" cxnId="{2385DDEE-1C75-4E9E-B73D-E307A3614531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FE36B019-0339-4025-B4F4-D27DE7DF4BFB}" type="sibTrans" cxnId="{2385DDEE-1C75-4E9E-B73D-E307A3614531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CB7C5F22-DF5A-423F-BA12-62ED293CDA88}">
      <dgm:prSet phldrT="[Texto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dirty="0" smtClean="0">
              <a:solidFill>
                <a:schemeClr val="tx1"/>
              </a:solidFill>
            </a:rPr>
            <a:t>Economía: 68% turismo; 18% agricultura; 13% industria </a:t>
          </a:r>
          <a:endParaRPr lang="es-ES" sz="1800" dirty="0">
            <a:solidFill>
              <a:schemeClr val="tx1"/>
            </a:solidFill>
          </a:endParaRPr>
        </a:p>
      </dgm:t>
    </dgm:pt>
    <dgm:pt modelId="{2DD6F4B1-9AD1-4D4F-972E-FEC51F7BE44F}" type="parTrans" cxnId="{A9780684-352A-4094-AB51-AF5CF01954DF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80C0A426-3E2D-4B48-ACAC-961F52E71F4B}" type="sibTrans" cxnId="{A9780684-352A-4094-AB51-AF5CF01954DF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1E81DA08-C968-47C1-A6AB-5BF016BBC521}">
      <dgm:prSet phldrT="[Texto]"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dirty="0" smtClean="0">
              <a:solidFill>
                <a:schemeClr val="tx1"/>
              </a:solidFill>
            </a:rPr>
            <a:t>Social: Subutilización de la fuerza laboral</a:t>
          </a:r>
          <a:endParaRPr lang="es-ES" sz="1800" dirty="0">
            <a:solidFill>
              <a:schemeClr val="tx1"/>
            </a:solidFill>
          </a:endParaRPr>
        </a:p>
      </dgm:t>
    </dgm:pt>
    <dgm:pt modelId="{9D40F412-CE19-45B7-9A07-C68869CDCFF9}" type="parTrans" cxnId="{CD82BCCF-822F-4C9B-9459-00633A225B3C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B6860292-315C-4CCA-8513-CD9375C38279}" type="sibTrans" cxnId="{CD82BCCF-822F-4C9B-9459-00633A225B3C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79995C0D-71AF-43A3-A919-555D17FA5F28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dirty="0" smtClean="0">
              <a:solidFill>
                <a:schemeClr val="tx1"/>
              </a:solidFill>
            </a:rPr>
            <a:t>Población entre 17 y 24 años: 47.711  </a:t>
          </a:r>
        </a:p>
        <a:p>
          <a:pPr algn="ctr"/>
          <a:r>
            <a:rPr lang="es-CR" sz="1800" dirty="0" smtClean="0">
              <a:solidFill>
                <a:schemeClr val="tx1"/>
              </a:solidFill>
            </a:rPr>
            <a:t>33% (15.760) no estudian ni trabajan</a:t>
          </a:r>
          <a:endParaRPr lang="es-CR" sz="1800" b="1" dirty="0">
            <a:solidFill>
              <a:schemeClr val="tx1"/>
            </a:solidFill>
          </a:endParaRPr>
        </a:p>
      </dgm:t>
    </dgm:pt>
    <dgm:pt modelId="{328A6E9A-3222-4EF3-8453-0D5B86FF5F81}" type="parTrans" cxnId="{16B0AABC-D10E-47CF-B9A5-C5E4C51456F1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FE470673-A5AC-48EF-8D23-E13F47242ACC}" type="sibTrans" cxnId="{16B0AABC-D10E-47CF-B9A5-C5E4C51456F1}">
      <dgm:prSet/>
      <dgm:spPr/>
      <dgm:t>
        <a:bodyPr/>
        <a:lstStyle/>
        <a:p>
          <a:pPr algn="ctr"/>
          <a:endParaRPr lang="es-ES" sz="2000">
            <a:solidFill>
              <a:schemeClr val="tx1"/>
            </a:solidFill>
          </a:endParaRPr>
        </a:p>
      </dgm:t>
    </dgm:pt>
    <dgm:pt modelId="{26366F9A-C1D3-4911-BF77-915DA213811A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dirty="0" smtClean="0">
              <a:solidFill>
                <a:schemeClr val="tx1"/>
              </a:solidFill>
            </a:rPr>
            <a:t>Meta según PND: Capacitar 5.389 personas</a:t>
          </a:r>
          <a:endParaRPr lang="es-CR" sz="1800" b="1" dirty="0">
            <a:solidFill>
              <a:schemeClr val="tx1"/>
            </a:solidFill>
          </a:endParaRPr>
        </a:p>
      </dgm:t>
    </dgm:pt>
    <dgm:pt modelId="{B9C8A343-F84C-4C7E-9D04-DE6584C2F954}" type="parTrans" cxnId="{0F25EBC3-FC1E-4C85-97A4-0BA0C9A648CD}">
      <dgm:prSet/>
      <dgm:spPr/>
      <dgm:t>
        <a:bodyPr/>
        <a:lstStyle/>
        <a:p>
          <a:endParaRPr lang="es-ES"/>
        </a:p>
      </dgm:t>
    </dgm:pt>
    <dgm:pt modelId="{C73468E8-6226-4724-A35C-E399775A0916}" type="sibTrans" cxnId="{0F25EBC3-FC1E-4C85-97A4-0BA0C9A648CD}">
      <dgm:prSet/>
      <dgm:spPr/>
      <dgm:t>
        <a:bodyPr/>
        <a:lstStyle/>
        <a:p>
          <a:endParaRPr lang="es-ES"/>
        </a:p>
      </dgm:t>
    </dgm:pt>
    <dgm:pt modelId="{AF9ADDAB-E054-44F2-942B-F88BA27953A3}">
      <dgm:prSet custT="1"/>
      <dgm:spPr>
        <a:noFill/>
        <a:ln>
          <a:solidFill>
            <a:schemeClr val="accent1"/>
          </a:solidFill>
        </a:ln>
      </dgm:spPr>
      <dgm:t>
        <a:bodyPr/>
        <a:lstStyle/>
        <a:p>
          <a:pPr algn="ctr"/>
          <a:r>
            <a:rPr lang="es-CR" sz="1800" dirty="0" smtClean="0">
              <a:solidFill>
                <a:schemeClr val="tx1"/>
              </a:solidFill>
            </a:rPr>
            <a:t>Indicador de éxito: 50% de personas capacitadas</a:t>
          </a:r>
          <a:endParaRPr lang="es-CR" sz="1800" b="1" dirty="0">
            <a:solidFill>
              <a:schemeClr val="tx1"/>
            </a:solidFill>
          </a:endParaRPr>
        </a:p>
      </dgm:t>
    </dgm:pt>
    <dgm:pt modelId="{36721A83-CF37-4625-A741-01DD432B97CF}" type="parTrans" cxnId="{512881A4-50AE-4442-9D6F-0A7FF564C1E0}">
      <dgm:prSet/>
      <dgm:spPr/>
      <dgm:t>
        <a:bodyPr/>
        <a:lstStyle/>
        <a:p>
          <a:endParaRPr lang="es-ES"/>
        </a:p>
      </dgm:t>
    </dgm:pt>
    <dgm:pt modelId="{443FAE62-560D-41A5-8FC1-1D76145927C7}" type="sibTrans" cxnId="{512881A4-50AE-4442-9D6F-0A7FF564C1E0}">
      <dgm:prSet/>
      <dgm:spPr/>
      <dgm:t>
        <a:bodyPr/>
        <a:lstStyle/>
        <a:p>
          <a:endParaRPr lang="es-ES"/>
        </a:p>
      </dgm:t>
    </dgm:pt>
    <dgm:pt modelId="{4A4B9B4D-DC3B-4714-995D-74DDE91D245F}" type="pres">
      <dgm:prSet presAssocID="{E1D23E4E-A543-498B-BF2D-26B2A9F99B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539E20C5-B224-446F-B8D1-946569A4BDE6}" type="pres">
      <dgm:prSet presAssocID="{20754131-E0DB-4A2B-ABBA-B994C6BFF9F5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522369-234D-4FAF-81E8-3A872C52C139}" type="pres">
      <dgm:prSet presAssocID="{2860B1DE-4FD0-4D84-8698-66E532915CFE}" presName="spacer" presStyleCnt="0"/>
      <dgm:spPr/>
    </dgm:pt>
    <dgm:pt modelId="{14486C89-7CB1-40D2-A044-5CD2189A241C}" type="pres">
      <dgm:prSet presAssocID="{CB7C5F22-DF5A-423F-BA12-62ED293CDA88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2B1D82-5045-491E-B787-9E7F4CB2DEA4}" type="pres">
      <dgm:prSet presAssocID="{80C0A426-3E2D-4B48-ACAC-961F52E71F4B}" presName="spacer" presStyleCnt="0"/>
      <dgm:spPr/>
    </dgm:pt>
    <dgm:pt modelId="{BEE4B573-FB47-4087-812C-D42D1B9857C0}" type="pres">
      <dgm:prSet presAssocID="{1E81DA08-C968-47C1-A6AB-5BF016BBC52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E9BFD9-B850-43A2-85CE-578C413B2CE5}" type="pres">
      <dgm:prSet presAssocID="{B6860292-315C-4CCA-8513-CD9375C38279}" presName="spacer" presStyleCnt="0"/>
      <dgm:spPr/>
    </dgm:pt>
    <dgm:pt modelId="{931C0559-BE94-4F8F-B3EE-01BD1923FA38}" type="pres">
      <dgm:prSet presAssocID="{3BC9D917-B39D-4916-AC19-D30D69356F8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AE6EE5-78A2-4D6A-923D-5474701479D3}" type="pres">
      <dgm:prSet presAssocID="{FE36B019-0339-4025-B4F4-D27DE7DF4BFB}" presName="spacer" presStyleCnt="0"/>
      <dgm:spPr/>
    </dgm:pt>
    <dgm:pt modelId="{1C9112EA-7C36-4759-BA7A-AFA963F66CC5}" type="pres">
      <dgm:prSet presAssocID="{79995C0D-71AF-43A3-A919-555D17FA5F2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6D062B-1AD1-448C-96E6-972507ABEB55}" type="pres">
      <dgm:prSet presAssocID="{FE470673-A5AC-48EF-8D23-E13F47242ACC}" presName="spacer" presStyleCnt="0"/>
      <dgm:spPr/>
    </dgm:pt>
    <dgm:pt modelId="{7FDB8A35-4BB9-4A70-A610-066710378B19}" type="pres">
      <dgm:prSet presAssocID="{26366F9A-C1D3-4911-BF77-915DA213811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B885D0-5E5D-4A77-8263-081CB96D2C3D}" type="pres">
      <dgm:prSet presAssocID="{C73468E8-6226-4724-A35C-E399775A0916}" presName="spacer" presStyleCnt="0"/>
      <dgm:spPr/>
    </dgm:pt>
    <dgm:pt modelId="{C324B294-749C-40F4-826F-E493FE1D0AA7}" type="pres">
      <dgm:prSet presAssocID="{AF9ADDAB-E054-44F2-942B-F88BA27953A3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D82BCCF-822F-4C9B-9459-00633A225B3C}" srcId="{E1D23E4E-A543-498B-BF2D-26B2A9F99B85}" destId="{1E81DA08-C968-47C1-A6AB-5BF016BBC521}" srcOrd="2" destOrd="0" parTransId="{9D40F412-CE19-45B7-9A07-C68869CDCFF9}" sibTransId="{B6860292-315C-4CCA-8513-CD9375C38279}"/>
    <dgm:cxn modelId="{9985779E-9FD9-4BF7-BAD3-E20984105892}" srcId="{E1D23E4E-A543-498B-BF2D-26B2A9F99B85}" destId="{20754131-E0DB-4A2B-ABBA-B994C6BFF9F5}" srcOrd="0" destOrd="0" parTransId="{13C365E1-AE9B-4917-98D4-639AD3635712}" sibTransId="{2860B1DE-4FD0-4D84-8698-66E532915CFE}"/>
    <dgm:cxn modelId="{2385DDEE-1C75-4E9E-B73D-E307A3614531}" srcId="{E1D23E4E-A543-498B-BF2D-26B2A9F99B85}" destId="{3BC9D917-B39D-4916-AC19-D30D69356F80}" srcOrd="3" destOrd="0" parTransId="{7B0D745F-CA41-447F-8EE4-495DF5B61E7A}" sibTransId="{FE36B019-0339-4025-B4F4-D27DE7DF4BFB}"/>
    <dgm:cxn modelId="{0F25EBC3-FC1E-4C85-97A4-0BA0C9A648CD}" srcId="{E1D23E4E-A543-498B-BF2D-26B2A9F99B85}" destId="{26366F9A-C1D3-4911-BF77-915DA213811A}" srcOrd="5" destOrd="0" parTransId="{B9C8A343-F84C-4C7E-9D04-DE6584C2F954}" sibTransId="{C73468E8-6226-4724-A35C-E399775A0916}"/>
    <dgm:cxn modelId="{40B61C71-32EC-4B8D-8B1A-1E4847D0A0EA}" type="presOf" srcId="{20754131-E0DB-4A2B-ABBA-B994C6BFF9F5}" destId="{539E20C5-B224-446F-B8D1-946569A4BDE6}" srcOrd="0" destOrd="0" presId="urn:microsoft.com/office/officeart/2005/8/layout/vList2"/>
    <dgm:cxn modelId="{55421454-58B1-4362-BC26-FFADB11D2CC4}" type="presOf" srcId="{1E81DA08-C968-47C1-A6AB-5BF016BBC521}" destId="{BEE4B573-FB47-4087-812C-D42D1B9857C0}" srcOrd="0" destOrd="0" presId="urn:microsoft.com/office/officeart/2005/8/layout/vList2"/>
    <dgm:cxn modelId="{512881A4-50AE-4442-9D6F-0A7FF564C1E0}" srcId="{E1D23E4E-A543-498B-BF2D-26B2A9F99B85}" destId="{AF9ADDAB-E054-44F2-942B-F88BA27953A3}" srcOrd="6" destOrd="0" parTransId="{36721A83-CF37-4625-A741-01DD432B97CF}" sibTransId="{443FAE62-560D-41A5-8FC1-1D76145927C7}"/>
    <dgm:cxn modelId="{A9780684-352A-4094-AB51-AF5CF01954DF}" srcId="{E1D23E4E-A543-498B-BF2D-26B2A9F99B85}" destId="{CB7C5F22-DF5A-423F-BA12-62ED293CDA88}" srcOrd="1" destOrd="0" parTransId="{2DD6F4B1-9AD1-4D4F-972E-FEC51F7BE44F}" sibTransId="{80C0A426-3E2D-4B48-ACAC-961F52E71F4B}"/>
    <dgm:cxn modelId="{8B03F4C5-3453-4509-9313-E4706B0364B5}" type="presOf" srcId="{E1D23E4E-A543-498B-BF2D-26B2A9F99B85}" destId="{4A4B9B4D-DC3B-4714-995D-74DDE91D245F}" srcOrd="0" destOrd="0" presId="urn:microsoft.com/office/officeart/2005/8/layout/vList2"/>
    <dgm:cxn modelId="{951858B6-CB91-409E-80E3-52D53951C4D5}" type="presOf" srcId="{3BC9D917-B39D-4916-AC19-D30D69356F80}" destId="{931C0559-BE94-4F8F-B3EE-01BD1923FA38}" srcOrd="0" destOrd="0" presId="urn:microsoft.com/office/officeart/2005/8/layout/vList2"/>
    <dgm:cxn modelId="{AAD949C3-0B54-4986-A132-C36578A5D15D}" type="presOf" srcId="{79995C0D-71AF-43A3-A919-555D17FA5F28}" destId="{1C9112EA-7C36-4759-BA7A-AFA963F66CC5}" srcOrd="0" destOrd="0" presId="urn:microsoft.com/office/officeart/2005/8/layout/vList2"/>
    <dgm:cxn modelId="{184453CB-049E-48F0-9A9B-61FBE1645E7E}" type="presOf" srcId="{AF9ADDAB-E054-44F2-942B-F88BA27953A3}" destId="{C324B294-749C-40F4-826F-E493FE1D0AA7}" srcOrd="0" destOrd="0" presId="urn:microsoft.com/office/officeart/2005/8/layout/vList2"/>
    <dgm:cxn modelId="{16B0AABC-D10E-47CF-B9A5-C5E4C51456F1}" srcId="{E1D23E4E-A543-498B-BF2D-26B2A9F99B85}" destId="{79995C0D-71AF-43A3-A919-555D17FA5F28}" srcOrd="4" destOrd="0" parTransId="{328A6E9A-3222-4EF3-8453-0D5B86FF5F81}" sibTransId="{FE470673-A5AC-48EF-8D23-E13F47242ACC}"/>
    <dgm:cxn modelId="{CA61F0ED-B05B-48BE-AD3B-414F5B08AB81}" type="presOf" srcId="{26366F9A-C1D3-4911-BF77-915DA213811A}" destId="{7FDB8A35-4BB9-4A70-A610-066710378B19}" srcOrd="0" destOrd="0" presId="urn:microsoft.com/office/officeart/2005/8/layout/vList2"/>
    <dgm:cxn modelId="{40418149-DBCB-454B-9769-90EABA24CFED}" type="presOf" srcId="{CB7C5F22-DF5A-423F-BA12-62ED293CDA88}" destId="{14486C89-7CB1-40D2-A044-5CD2189A241C}" srcOrd="0" destOrd="0" presId="urn:microsoft.com/office/officeart/2005/8/layout/vList2"/>
    <dgm:cxn modelId="{736BDF28-3668-4938-BB84-822253F262FF}" type="presParOf" srcId="{4A4B9B4D-DC3B-4714-995D-74DDE91D245F}" destId="{539E20C5-B224-446F-B8D1-946569A4BDE6}" srcOrd="0" destOrd="0" presId="urn:microsoft.com/office/officeart/2005/8/layout/vList2"/>
    <dgm:cxn modelId="{381036E4-A6A1-4075-A230-1ADCDABA4564}" type="presParOf" srcId="{4A4B9B4D-DC3B-4714-995D-74DDE91D245F}" destId="{2A522369-234D-4FAF-81E8-3A872C52C139}" srcOrd="1" destOrd="0" presId="urn:microsoft.com/office/officeart/2005/8/layout/vList2"/>
    <dgm:cxn modelId="{E631FB52-B8BA-426A-A8CF-6B5F5F6073F2}" type="presParOf" srcId="{4A4B9B4D-DC3B-4714-995D-74DDE91D245F}" destId="{14486C89-7CB1-40D2-A044-5CD2189A241C}" srcOrd="2" destOrd="0" presId="urn:microsoft.com/office/officeart/2005/8/layout/vList2"/>
    <dgm:cxn modelId="{B5079821-451C-443B-8CB8-50BA02C7FB43}" type="presParOf" srcId="{4A4B9B4D-DC3B-4714-995D-74DDE91D245F}" destId="{C92B1D82-5045-491E-B787-9E7F4CB2DEA4}" srcOrd="3" destOrd="0" presId="urn:microsoft.com/office/officeart/2005/8/layout/vList2"/>
    <dgm:cxn modelId="{65D697D2-2538-4603-AC50-CB29509EDF47}" type="presParOf" srcId="{4A4B9B4D-DC3B-4714-995D-74DDE91D245F}" destId="{BEE4B573-FB47-4087-812C-D42D1B9857C0}" srcOrd="4" destOrd="0" presId="urn:microsoft.com/office/officeart/2005/8/layout/vList2"/>
    <dgm:cxn modelId="{33D65137-8BAF-4B61-ABC7-BDF29DF62482}" type="presParOf" srcId="{4A4B9B4D-DC3B-4714-995D-74DDE91D245F}" destId="{6CE9BFD9-B850-43A2-85CE-578C413B2CE5}" srcOrd="5" destOrd="0" presId="urn:microsoft.com/office/officeart/2005/8/layout/vList2"/>
    <dgm:cxn modelId="{E7753D2F-2192-406C-ADE0-EC9611D87FA7}" type="presParOf" srcId="{4A4B9B4D-DC3B-4714-995D-74DDE91D245F}" destId="{931C0559-BE94-4F8F-B3EE-01BD1923FA38}" srcOrd="6" destOrd="0" presId="urn:microsoft.com/office/officeart/2005/8/layout/vList2"/>
    <dgm:cxn modelId="{3BD8DABA-5B21-4558-828B-10CB6142ABC9}" type="presParOf" srcId="{4A4B9B4D-DC3B-4714-995D-74DDE91D245F}" destId="{F1AE6EE5-78A2-4D6A-923D-5474701479D3}" srcOrd="7" destOrd="0" presId="urn:microsoft.com/office/officeart/2005/8/layout/vList2"/>
    <dgm:cxn modelId="{DEFD5044-6950-4731-844F-9491B919B077}" type="presParOf" srcId="{4A4B9B4D-DC3B-4714-995D-74DDE91D245F}" destId="{1C9112EA-7C36-4759-BA7A-AFA963F66CC5}" srcOrd="8" destOrd="0" presId="urn:microsoft.com/office/officeart/2005/8/layout/vList2"/>
    <dgm:cxn modelId="{5C9C9246-E1F2-4FE4-BB0F-E1C5AEA14142}" type="presParOf" srcId="{4A4B9B4D-DC3B-4714-995D-74DDE91D245F}" destId="{FF6D062B-1AD1-448C-96E6-972507ABEB55}" srcOrd="9" destOrd="0" presId="urn:microsoft.com/office/officeart/2005/8/layout/vList2"/>
    <dgm:cxn modelId="{C32F3417-655B-4BA0-8BBD-B098D8DE873D}" type="presParOf" srcId="{4A4B9B4D-DC3B-4714-995D-74DDE91D245F}" destId="{7FDB8A35-4BB9-4A70-A610-066710378B19}" srcOrd="10" destOrd="0" presId="urn:microsoft.com/office/officeart/2005/8/layout/vList2"/>
    <dgm:cxn modelId="{25C4B9C8-4716-4CD7-9850-3543C0984BCE}" type="presParOf" srcId="{4A4B9B4D-DC3B-4714-995D-74DDE91D245F}" destId="{3BB885D0-5E5D-4A77-8263-081CB96D2C3D}" srcOrd="11" destOrd="0" presId="urn:microsoft.com/office/officeart/2005/8/layout/vList2"/>
    <dgm:cxn modelId="{D58D7588-09D3-4C78-A19D-86125442EDAC}" type="presParOf" srcId="{4A4B9B4D-DC3B-4714-995D-74DDE91D245F}" destId="{C324B294-749C-40F4-826F-E493FE1D0AA7}" srcOrd="12" destOrd="0" presId="urn:microsoft.com/office/officeart/2005/8/layout/vList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A08759-2EF5-4A17-B285-5C34869181DF}" type="doc">
      <dgm:prSet loTypeId="urn:microsoft.com/office/officeart/2005/8/layout/hList6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CR"/>
        </a:p>
      </dgm:t>
    </dgm:pt>
    <dgm:pt modelId="{3D413EB8-2984-46BE-99AA-7362369116B3}">
      <dgm:prSet phldrT="[Texto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400" b="1" dirty="0" smtClean="0"/>
            <a:t>5.389 personas de 17 a 24 años bajo línea de pobreza que no estudian ni trabajan</a:t>
          </a:r>
          <a:endParaRPr lang="es-CR" sz="2500" b="1" dirty="0"/>
        </a:p>
      </dgm:t>
    </dgm:pt>
    <dgm:pt modelId="{D2FF5112-B6C8-48FA-8B34-B92EDFC516CF}" type="parTrans" cxnId="{00EDE0E5-8011-42B6-BDD9-C4AC09E1F9EF}">
      <dgm:prSet/>
      <dgm:spPr/>
      <dgm:t>
        <a:bodyPr/>
        <a:lstStyle/>
        <a:p>
          <a:endParaRPr lang="es-CR" b="1"/>
        </a:p>
      </dgm:t>
    </dgm:pt>
    <dgm:pt modelId="{1E0488F7-2AB5-438D-BD8A-EE3B6ED3F635}" type="sibTrans" cxnId="{00EDE0E5-8011-42B6-BDD9-C4AC09E1F9EF}">
      <dgm:prSet/>
      <dgm:spPr/>
      <dgm:t>
        <a:bodyPr/>
        <a:lstStyle/>
        <a:p>
          <a:endParaRPr lang="es-CR" b="1"/>
        </a:p>
      </dgm:t>
    </dgm:pt>
    <dgm:pt modelId="{5D17E046-C40B-47B0-8166-74854B0BE8D1}">
      <dgm:prSet phldrT="[Texto]" custT="1"/>
      <dgm:spPr/>
      <dgm:t>
        <a:bodyPr/>
        <a:lstStyle/>
        <a:p>
          <a:r>
            <a:rPr lang="es-CR" sz="1800" b="1" dirty="0" smtClean="0"/>
            <a:t>Indicador de éxito: Capacitar al menos 50% de esa población</a:t>
          </a:r>
          <a:endParaRPr lang="es-CR" sz="1800" b="1" dirty="0"/>
        </a:p>
      </dgm:t>
    </dgm:pt>
    <dgm:pt modelId="{0E40983B-1677-4205-90E7-A4D576532A05}" type="parTrans" cxnId="{C2269577-1B60-4FE8-BAC5-5038AA2C08D4}">
      <dgm:prSet/>
      <dgm:spPr/>
      <dgm:t>
        <a:bodyPr/>
        <a:lstStyle/>
        <a:p>
          <a:endParaRPr lang="es-CR" b="1"/>
        </a:p>
      </dgm:t>
    </dgm:pt>
    <dgm:pt modelId="{6F732415-B14E-44D1-85FE-8193EEAB53F5}" type="sibTrans" cxnId="{C2269577-1B60-4FE8-BAC5-5038AA2C08D4}">
      <dgm:prSet/>
      <dgm:spPr/>
      <dgm:t>
        <a:bodyPr/>
        <a:lstStyle/>
        <a:p>
          <a:endParaRPr lang="es-CR" b="1"/>
        </a:p>
      </dgm:t>
    </dgm:pt>
    <dgm:pt modelId="{9BB3D490-FAFC-4B92-A1D1-10AC37DEF96C}">
      <dgm:prSet phldrT="[Texto]" custT="1"/>
      <dgm:spPr/>
      <dgm:t>
        <a:bodyPr/>
        <a:lstStyle/>
        <a:p>
          <a:r>
            <a:rPr lang="es-CR" sz="1800" b="1" dirty="0" smtClean="0"/>
            <a:t>2.155 </a:t>
          </a:r>
          <a:r>
            <a:rPr lang="es-CR" sz="1800" b="1" i="1" dirty="0" smtClean="0"/>
            <a:t>POR MI.</a:t>
          </a:r>
          <a:r>
            <a:rPr lang="es-CR" sz="1800" b="1" dirty="0" smtClean="0"/>
            <a:t> Además de estudiar un técnico, que se reinserten al colegio.</a:t>
          </a:r>
          <a:endParaRPr lang="es-CR" sz="1800" b="1" dirty="0"/>
        </a:p>
      </dgm:t>
    </dgm:pt>
    <dgm:pt modelId="{F3EFAD4F-0233-47C4-8EAF-1C9263F3DA0B}" type="parTrans" cxnId="{52E73FF2-2B4A-4651-B7A6-40DF2A38D237}">
      <dgm:prSet/>
      <dgm:spPr/>
      <dgm:t>
        <a:bodyPr/>
        <a:lstStyle/>
        <a:p>
          <a:endParaRPr lang="es-CR" b="1"/>
        </a:p>
      </dgm:t>
    </dgm:pt>
    <dgm:pt modelId="{7B6A716E-CC14-43C6-9426-55D628036CD1}" type="sibTrans" cxnId="{52E73FF2-2B4A-4651-B7A6-40DF2A38D237}">
      <dgm:prSet/>
      <dgm:spPr/>
      <dgm:t>
        <a:bodyPr/>
        <a:lstStyle/>
        <a:p>
          <a:endParaRPr lang="es-CR" b="1"/>
        </a:p>
      </dgm:t>
    </dgm:pt>
    <dgm:pt modelId="{CED005DA-A595-4422-99CA-144F593B7496}">
      <dgm:prSet phldrT="[Texto]" custT="1"/>
      <dgm:spPr/>
      <dgm:t>
        <a:bodyPr/>
        <a:lstStyle/>
        <a:p>
          <a:pPr algn="l"/>
          <a:r>
            <a:rPr lang="es-CR" sz="2000" b="1" dirty="0" smtClean="0"/>
            <a:t>4.311 personas no concluyen secundaria y pueden optar a </a:t>
          </a:r>
          <a:r>
            <a:rPr lang="es-CR" sz="2000" b="1" i="1" dirty="0" smtClean="0"/>
            <a:t>POR MI</a:t>
          </a:r>
        </a:p>
        <a:p>
          <a:pPr algn="l"/>
          <a:r>
            <a:rPr lang="es-CR" sz="2000" b="1" dirty="0" smtClean="0"/>
            <a:t>1.078 personas concluyeron secundaria, pueden optar </a:t>
          </a:r>
          <a:r>
            <a:rPr lang="es-CR" sz="2000" b="1" i="1" dirty="0" smtClean="0"/>
            <a:t>AVANCEMOS MÁS</a:t>
          </a:r>
          <a:endParaRPr lang="es-CR" sz="2000" b="1" i="1" dirty="0"/>
        </a:p>
      </dgm:t>
    </dgm:pt>
    <dgm:pt modelId="{FC98C3D3-B9D9-4A3F-8E6A-D9F2A612373F}" type="sibTrans" cxnId="{FEB6FB02-BFB2-48C7-825B-3737BA129646}">
      <dgm:prSet/>
      <dgm:spPr/>
      <dgm:t>
        <a:bodyPr/>
        <a:lstStyle/>
        <a:p>
          <a:endParaRPr lang="es-CR" b="1"/>
        </a:p>
      </dgm:t>
    </dgm:pt>
    <dgm:pt modelId="{1F614674-C3EA-4BDF-BAE2-D76200223407}" type="parTrans" cxnId="{FEB6FB02-BFB2-48C7-825B-3737BA129646}">
      <dgm:prSet/>
      <dgm:spPr/>
      <dgm:t>
        <a:bodyPr/>
        <a:lstStyle/>
        <a:p>
          <a:endParaRPr lang="es-CR" b="1"/>
        </a:p>
      </dgm:t>
    </dgm:pt>
    <dgm:pt modelId="{6C9668EE-F81C-4B0D-8E8E-42B6D337B5B5}">
      <dgm:prSet phldrT="[Texto]" custT="1"/>
      <dgm:spPr/>
      <dgm:t>
        <a:bodyPr/>
        <a:lstStyle/>
        <a:p>
          <a:r>
            <a:rPr lang="es-CR" sz="1800" b="1" dirty="0" smtClean="0"/>
            <a:t>539 en técnico superior con </a:t>
          </a:r>
          <a:r>
            <a:rPr lang="es-CR" sz="1800" b="1" i="1" dirty="0" smtClean="0"/>
            <a:t>AVANCEMOS MÁS</a:t>
          </a:r>
          <a:r>
            <a:rPr lang="es-CR" sz="1800" b="1" dirty="0" smtClean="0"/>
            <a:t>.</a:t>
          </a:r>
          <a:endParaRPr lang="es-CR" sz="1800" b="1" dirty="0"/>
        </a:p>
      </dgm:t>
    </dgm:pt>
    <dgm:pt modelId="{9EB0F5B2-A92E-4BBF-B73B-1042636EE89B}" type="parTrans" cxnId="{04ED6A59-A79F-4B53-81A4-358962D22DED}">
      <dgm:prSet/>
      <dgm:spPr/>
      <dgm:t>
        <a:bodyPr/>
        <a:lstStyle/>
        <a:p>
          <a:endParaRPr lang="es-ES"/>
        </a:p>
      </dgm:t>
    </dgm:pt>
    <dgm:pt modelId="{ABF379AF-6418-48AE-82A6-D71A4F665139}" type="sibTrans" cxnId="{04ED6A59-A79F-4B53-81A4-358962D22DED}">
      <dgm:prSet/>
      <dgm:spPr/>
      <dgm:t>
        <a:bodyPr/>
        <a:lstStyle/>
        <a:p>
          <a:endParaRPr lang="es-ES"/>
        </a:p>
      </dgm:t>
    </dgm:pt>
    <dgm:pt modelId="{174961A4-AE2C-4CB2-847D-A07EA3F7F0BF}" type="pres">
      <dgm:prSet presAssocID="{43A08759-2EF5-4A17-B285-5C34869181D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57EF9C3B-7E9C-42D4-8867-A20B7CC14DD8}" type="pres">
      <dgm:prSet presAssocID="{3D413EB8-2984-46BE-99AA-7362369116B3}" presName="node" presStyleLbl="node1" presStyleIdx="0" presStyleCnt="3" custScaleX="61507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26BD783A-EBB4-40EE-9B6A-C4599C143FD9}" type="pres">
      <dgm:prSet presAssocID="{1E0488F7-2AB5-438D-BD8A-EE3B6ED3F635}" presName="sibTrans" presStyleCnt="0"/>
      <dgm:spPr/>
      <dgm:t>
        <a:bodyPr/>
        <a:lstStyle/>
        <a:p>
          <a:endParaRPr lang="es-ES"/>
        </a:p>
      </dgm:t>
    </dgm:pt>
    <dgm:pt modelId="{B073720C-C528-4558-9CA1-0257DB900703}" type="pres">
      <dgm:prSet presAssocID="{CED005DA-A595-4422-99CA-144F593B7496}" presName="node" presStyleLbl="node1" presStyleIdx="1" presStyleCnt="3" custScaleX="70154" custScaleY="7992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AA8E8E30-E08E-409D-9C69-1C0268D2B5D4}" type="pres">
      <dgm:prSet presAssocID="{FC98C3D3-B9D9-4A3F-8E6A-D9F2A612373F}" presName="sibTrans" presStyleCnt="0"/>
      <dgm:spPr/>
      <dgm:t>
        <a:bodyPr/>
        <a:lstStyle/>
        <a:p>
          <a:endParaRPr lang="es-ES"/>
        </a:p>
      </dgm:t>
    </dgm:pt>
    <dgm:pt modelId="{1A38EBC9-80F1-4EC5-8D12-060BDCBBB688}" type="pres">
      <dgm:prSet presAssocID="{5D17E046-C40B-47B0-8166-74854B0BE8D1}" presName="node" presStyleLbl="node1" presStyleIdx="2" presStyleCnt="3" custScaleX="83593" custScaleY="61390" custLinFactNeighborX="782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EB6FB02-BFB2-48C7-825B-3737BA129646}" srcId="{43A08759-2EF5-4A17-B285-5C34869181DF}" destId="{CED005DA-A595-4422-99CA-144F593B7496}" srcOrd="1" destOrd="0" parTransId="{1F614674-C3EA-4BDF-BAE2-D76200223407}" sibTransId="{FC98C3D3-B9D9-4A3F-8E6A-D9F2A612373F}"/>
    <dgm:cxn modelId="{C2269577-1B60-4FE8-BAC5-5038AA2C08D4}" srcId="{43A08759-2EF5-4A17-B285-5C34869181DF}" destId="{5D17E046-C40B-47B0-8166-74854B0BE8D1}" srcOrd="2" destOrd="0" parTransId="{0E40983B-1677-4205-90E7-A4D576532A05}" sibTransId="{6F732415-B14E-44D1-85FE-8193EEAB53F5}"/>
    <dgm:cxn modelId="{BA7C2C94-6530-4938-88CB-5EA511639CE8}" type="presOf" srcId="{43A08759-2EF5-4A17-B285-5C34869181DF}" destId="{174961A4-AE2C-4CB2-847D-A07EA3F7F0BF}" srcOrd="0" destOrd="0" presId="urn:microsoft.com/office/officeart/2005/8/layout/hList6"/>
    <dgm:cxn modelId="{2C1F4982-340B-43F9-8F85-51FD4231E36E}" type="presOf" srcId="{9BB3D490-FAFC-4B92-A1D1-10AC37DEF96C}" destId="{1A38EBC9-80F1-4EC5-8D12-060BDCBBB688}" srcOrd="0" destOrd="1" presId="urn:microsoft.com/office/officeart/2005/8/layout/hList6"/>
    <dgm:cxn modelId="{1CCE7ADE-386E-43F8-AF2C-7C228505C2C1}" type="presOf" srcId="{CED005DA-A595-4422-99CA-144F593B7496}" destId="{B073720C-C528-4558-9CA1-0257DB900703}" srcOrd="0" destOrd="0" presId="urn:microsoft.com/office/officeart/2005/8/layout/hList6"/>
    <dgm:cxn modelId="{04ED6A59-A79F-4B53-81A4-358962D22DED}" srcId="{5D17E046-C40B-47B0-8166-74854B0BE8D1}" destId="{6C9668EE-F81C-4B0D-8E8E-42B6D337B5B5}" srcOrd="1" destOrd="0" parTransId="{9EB0F5B2-A92E-4BBF-B73B-1042636EE89B}" sibTransId="{ABF379AF-6418-48AE-82A6-D71A4F665139}"/>
    <dgm:cxn modelId="{7A9A3E7C-D3B9-4452-9E75-B03ABDAADF69}" type="presOf" srcId="{3D413EB8-2984-46BE-99AA-7362369116B3}" destId="{57EF9C3B-7E9C-42D4-8867-A20B7CC14DD8}" srcOrd="0" destOrd="0" presId="urn:microsoft.com/office/officeart/2005/8/layout/hList6"/>
    <dgm:cxn modelId="{8743B5D6-071E-4B38-865F-1DC42D01B980}" type="presOf" srcId="{5D17E046-C40B-47B0-8166-74854B0BE8D1}" destId="{1A38EBC9-80F1-4EC5-8D12-060BDCBBB688}" srcOrd="0" destOrd="0" presId="urn:microsoft.com/office/officeart/2005/8/layout/hList6"/>
    <dgm:cxn modelId="{3A980F86-481C-46B1-AFAF-16439C295A43}" type="presOf" srcId="{6C9668EE-F81C-4B0D-8E8E-42B6D337B5B5}" destId="{1A38EBC9-80F1-4EC5-8D12-060BDCBBB688}" srcOrd="0" destOrd="2" presId="urn:microsoft.com/office/officeart/2005/8/layout/hList6"/>
    <dgm:cxn modelId="{52E73FF2-2B4A-4651-B7A6-40DF2A38D237}" srcId="{5D17E046-C40B-47B0-8166-74854B0BE8D1}" destId="{9BB3D490-FAFC-4B92-A1D1-10AC37DEF96C}" srcOrd="0" destOrd="0" parTransId="{F3EFAD4F-0233-47C4-8EAF-1C9263F3DA0B}" sibTransId="{7B6A716E-CC14-43C6-9426-55D628036CD1}"/>
    <dgm:cxn modelId="{00EDE0E5-8011-42B6-BDD9-C4AC09E1F9EF}" srcId="{43A08759-2EF5-4A17-B285-5C34869181DF}" destId="{3D413EB8-2984-46BE-99AA-7362369116B3}" srcOrd="0" destOrd="0" parTransId="{D2FF5112-B6C8-48FA-8B34-B92EDFC516CF}" sibTransId="{1E0488F7-2AB5-438D-BD8A-EE3B6ED3F635}"/>
    <dgm:cxn modelId="{786E1698-2EBF-4933-9087-3EA47BDCCAE1}" type="presParOf" srcId="{174961A4-AE2C-4CB2-847D-A07EA3F7F0BF}" destId="{57EF9C3B-7E9C-42D4-8867-A20B7CC14DD8}" srcOrd="0" destOrd="0" presId="urn:microsoft.com/office/officeart/2005/8/layout/hList6"/>
    <dgm:cxn modelId="{4D62FB75-5F65-4088-A8FE-F4981A1955E0}" type="presParOf" srcId="{174961A4-AE2C-4CB2-847D-A07EA3F7F0BF}" destId="{26BD783A-EBB4-40EE-9B6A-C4599C143FD9}" srcOrd="1" destOrd="0" presId="urn:microsoft.com/office/officeart/2005/8/layout/hList6"/>
    <dgm:cxn modelId="{7EBE63C4-DBDD-4916-BE19-7B5783F2EF25}" type="presParOf" srcId="{174961A4-AE2C-4CB2-847D-A07EA3F7F0BF}" destId="{B073720C-C528-4558-9CA1-0257DB900703}" srcOrd="2" destOrd="0" presId="urn:microsoft.com/office/officeart/2005/8/layout/hList6"/>
    <dgm:cxn modelId="{1D51648E-C2DB-4A2C-8A0E-3CA4738C2402}" type="presParOf" srcId="{174961A4-AE2C-4CB2-847D-A07EA3F7F0BF}" destId="{AA8E8E30-E08E-409D-9C69-1C0268D2B5D4}" srcOrd="3" destOrd="0" presId="urn:microsoft.com/office/officeart/2005/8/layout/hList6"/>
    <dgm:cxn modelId="{ADEEC1C7-F633-4D0C-8025-EFC8F226B0A3}" type="presParOf" srcId="{174961A4-AE2C-4CB2-847D-A07EA3F7F0BF}" destId="{1A38EBC9-80F1-4EC5-8D12-060BDCBBB688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E20C5-B224-446F-B8D1-946569A4BDE6}">
      <dsp:nvSpPr>
        <dsp:cNvPr id="0" name=""/>
        <dsp:cNvSpPr/>
      </dsp:nvSpPr>
      <dsp:spPr>
        <a:xfrm>
          <a:off x="0" y="1688"/>
          <a:ext cx="4018073" cy="1021396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Desempleados e inactivos con intención de trabajar bajo línea de pobreza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dirty="0" smtClean="0">
              <a:solidFill>
                <a:schemeClr val="tx1"/>
              </a:solidFill>
            </a:rPr>
            <a:t>33.682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9860" y="51548"/>
        <a:ext cx="3918353" cy="921676"/>
      </dsp:txXfrm>
    </dsp:sp>
    <dsp:sp modelId="{14486C89-7CB1-40D2-A044-5CD2189A241C}">
      <dsp:nvSpPr>
        <dsp:cNvPr id="0" name=""/>
        <dsp:cNvSpPr/>
      </dsp:nvSpPr>
      <dsp:spPr>
        <a:xfrm>
          <a:off x="0" y="1036458"/>
          <a:ext cx="4018073" cy="1021396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Desempleados e inactivos con intención de trabajar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dirty="0" smtClean="0">
              <a:solidFill>
                <a:schemeClr val="tx1"/>
              </a:solidFill>
            </a:rPr>
            <a:t>91.684</a:t>
          </a:r>
          <a:r>
            <a:rPr lang="es-CR" sz="1800" kern="1200" dirty="0" smtClean="0">
              <a:solidFill>
                <a:schemeClr val="tx1"/>
              </a:solidFill>
            </a:rPr>
            <a:t>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9860" y="1086318"/>
        <a:ext cx="3918353" cy="921676"/>
      </dsp:txXfrm>
    </dsp:sp>
    <dsp:sp modelId="{BEE4B573-FB47-4087-812C-D42D1B9857C0}">
      <dsp:nvSpPr>
        <dsp:cNvPr id="0" name=""/>
        <dsp:cNvSpPr/>
      </dsp:nvSpPr>
      <dsp:spPr>
        <a:xfrm>
          <a:off x="0" y="2071228"/>
          <a:ext cx="4018073" cy="1021396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Desempleados e inactivos del mercado </a:t>
          </a:r>
          <a:r>
            <a:rPr lang="es-CR" sz="1800" b="1" kern="1200" dirty="0" smtClean="0">
              <a:solidFill>
                <a:schemeClr val="tx1"/>
              </a:solidFill>
            </a:rPr>
            <a:t>164.542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9860" y="2121088"/>
        <a:ext cx="3918353" cy="921676"/>
      </dsp:txXfrm>
    </dsp:sp>
    <dsp:sp modelId="{931C0559-BE94-4F8F-B3EE-01BD1923FA38}">
      <dsp:nvSpPr>
        <dsp:cNvPr id="0" name=""/>
        <dsp:cNvSpPr/>
      </dsp:nvSpPr>
      <dsp:spPr>
        <a:xfrm>
          <a:off x="0" y="3105998"/>
          <a:ext cx="4018073" cy="1021396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Población joven 17-24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dirty="0" smtClean="0">
              <a:solidFill>
                <a:schemeClr val="tx1"/>
              </a:solidFill>
            </a:rPr>
            <a:t>716.684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49860" y="3155858"/>
        <a:ext cx="3918353" cy="921676"/>
      </dsp:txXfrm>
    </dsp:sp>
    <dsp:sp modelId="{1C9112EA-7C36-4759-BA7A-AFA963F66CC5}">
      <dsp:nvSpPr>
        <dsp:cNvPr id="0" name=""/>
        <dsp:cNvSpPr/>
      </dsp:nvSpPr>
      <dsp:spPr>
        <a:xfrm>
          <a:off x="0" y="4140767"/>
          <a:ext cx="4018073" cy="1021396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0" kern="1200" dirty="0" smtClean="0">
              <a:solidFill>
                <a:schemeClr val="tx1"/>
              </a:solidFill>
            </a:rPr>
            <a:t>Población total Costa Rica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dirty="0" smtClean="0">
              <a:solidFill>
                <a:schemeClr val="tx1"/>
              </a:solidFill>
            </a:rPr>
            <a:t>4.872.166</a:t>
          </a:r>
          <a:endParaRPr lang="es-CR" sz="1800" b="1" kern="1200" dirty="0">
            <a:solidFill>
              <a:schemeClr val="tx1"/>
            </a:solidFill>
          </a:endParaRPr>
        </a:p>
      </dsp:txBody>
      <dsp:txXfrm>
        <a:off x="49860" y="4190627"/>
        <a:ext cx="3918353" cy="9216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E20C5-B224-446F-B8D1-946569A4BDE6}">
      <dsp:nvSpPr>
        <dsp:cNvPr id="0" name=""/>
        <dsp:cNvSpPr/>
      </dsp:nvSpPr>
      <dsp:spPr>
        <a:xfrm>
          <a:off x="0" y="2375"/>
          <a:ext cx="5877235" cy="726202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Representa el 20% del territorio nacional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5450" y="37825"/>
        <a:ext cx="5806335" cy="655302"/>
      </dsp:txXfrm>
    </dsp:sp>
    <dsp:sp modelId="{14486C89-7CB1-40D2-A044-5CD2189A241C}">
      <dsp:nvSpPr>
        <dsp:cNvPr id="0" name=""/>
        <dsp:cNvSpPr/>
      </dsp:nvSpPr>
      <dsp:spPr>
        <a:xfrm>
          <a:off x="0" y="741192"/>
          <a:ext cx="5877235" cy="726202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Economía: 68% turismo; 18% agricultura; 13% industria 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5450" y="776642"/>
        <a:ext cx="5806335" cy="655302"/>
      </dsp:txXfrm>
    </dsp:sp>
    <dsp:sp modelId="{BEE4B573-FB47-4087-812C-D42D1B9857C0}">
      <dsp:nvSpPr>
        <dsp:cNvPr id="0" name=""/>
        <dsp:cNvSpPr/>
      </dsp:nvSpPr>
      <dsp:spPr>
        <a:xfrm>
          <a:off x="0" y="1480008"/>
          <a:ext cx="5877235" cy="726202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Social: Subutilización de la fuerza laboral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5450" y="1515458"/>
        <a:ext cx="5806335" cy="655302"/>
      </dsp:txXfrm>
    </dsp:sp>
    <dsp:sp modelId="{931C0559-BE94-4F8F-B3EE-01BD1923FA38}">
      <dsp:nvSpPr>
        <dsp:cNvPr id="0" name=""/>
        <dsp:cNvSpPr/>
      </dsp:nvSpPr>
      <dsp:spPr>
        <a:xfrm>
          <a:off x="0" y="2218825"/>
          <a:ext cx="5877235" cy="726202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Coexisten el 12% de pobreza extrema con altas inversiones en turismo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5450" y="2254275"/>
        <a:ext cx="5806335" cy="655302"/>
      </dsp:txXfrm>
    </dsp:sp>
    <dsp:sp modelId="{1C9112EA-7C36-4759-BA7A-AFA963F66CC5}">
      <dsp:nvSpPr>
        <dsp:cNvPr id="0" name=""/>
        <dsp:cNvSpPr/>
      </dsp:nvSpPr>
      <dsp:spPr>
        <a:xfrm>
          <a:off x="0" y="2957641"/>
          <a:ext cx="5877235" cy="726202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Población entre 17 y 24 años: 47.711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33% (15.760) no estudian ni trabajan</a:t>
          </a:r>
          <a:endParaRPr lang="es-CR" sz="1800" b="1" kern="1200" dirty="0">
            <a:solidFill>
              <a:schemeClr val="tx1"/>
            </a:solidFill>
          </a:endParaRPr>
        </a:p>
      </dsp:txBody>
      <dsp:txXfrm>
        <a:off x="35450" y="2993091"/>
        <a:ext cx="5806335" cy="655302"/>
      </dsp:txXfrm>
    </dsp:sp>
    <dsp:sp modelId="{7FDB8A35-4BB9-4A70-A610-066710378B19}">
      <dsp:nvSpPr>
        <dsp:cNvPr id="0" name=""/>
        <dsp:cNvSpPr/>
      </dsp:nvSpPr>
      <dsp:spPr>
        <a:xfrm>
          <a:off x="0" y="3696458"/>
          <a:ext cx="5877235" cy="726202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Meta según PND: Capacitar 5.389 personas</a:t>
          </a:r>
          <a:endParaRPr lang="es-CR" sz="1800" b="1" kern="1200" dirty="0">
            <a:solidFill>
              <a:schemeClr val="tx1"/>
            </a:solidFill>
          </a:endParaRPr>
        </a:p>
      </dsp:txBody>
      <dsp:txXfrm>
        <a:off x="35450" y="3731908"/>
        <a:ext cx="5806335" cy="655302"/>
      </dsp:txXfrm>
    </dsp:sp>
    <dsp:sp modelId="{C324B294-749C-40F4-826F-E493FE1D0AA7}">
      <dsp:nvSpPr>
        <dsp:cNvPr id="0" name=""/>
        <dsp:cNvSpPr/>
      </dsp:nvSpPr>
      <dsp:spPr>
        <a:xfrm>
          <a:off x="0" y="4435274"/>
          <a:ext cx="5877235" cy="726202"/>
        </a:xfrm>
        <a:prstGeom prst="roundRect">
          <a:avLst/>
        </a:pr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>
              <a:solidFill>
                <a:schemeClr val="tx1"/>
              </a:solidFill>
            </a:rPr>
            <a:t>Indicador de éxito: 50% de personas capacitadas</a:t>
          </a:r>
          <a:endParaRPr lang="es-CR" sz="1800" b="1" kern="1200" dirty="0">
            <a:solidFill>
              <a:schemeClr val="tx1"/>
            </a:solidFill>
          </a:endParaRPr>
        </a:p>
      </dsp:txBody>
      <dsp:txXfrm>
        <a:off x="35450" y="4470724"/>
        <a:ext cx="5806335" cy="655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F9C3B-7E9C-42D4-8867-A20B7CC14DD8}">
      <dsp:nvSpPr>
        <dsp:cNvPr id="0" name=""/>
        <dsp:cNvSpPr/>
      </dsp:nvSpPr>
      <dsp:spPr>
        <a:xfrm rot="16200000">
          <a:off x="-1058127" y="1060599"/>
          <a:ext cx="4715300" cy="2594101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R" sz="2400" b="1" kern="1200" dirty="0" smtClean="0"/>
            <a:t>5.389 personas de 17 a 24 años bajo línea de pobreza que no estudian ni trabajan</a:t>
          </a:r>
          <a:endParaRPr lang="es-CR" sz="2500" b="1" kern="1200" dirty="0"/>
        </a:p>
      </dsp:txBody>
      <dsp:txXfrm rot="5400000">
        <a:off x="2472" y="943060"/>
        <a:ext cx="2594101" cy="2829180"/>
      </dsp:txXfrm>
    </dsp:sp>
    <dsp:sp modelId="{B073720C-C528-4558-9CA1-0257DB900703}">
      <dsp:nvSpPr>
        <dsp:cNvPr id="0" name=""/>
        <dsp:cNvSpPr/>
      </dsp:nvSpPr>
      <dsp:spPr>
        <a:xfrm rot="16200000">
          <a:off x="2507983" y="878252"/>
          <a:ext cx="3768609" cy="2958794"/>
        </a:xfrm>
        <a:prstGeom prst="flowChartManualOperation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4.311 personas no concluyen secundaria y pueden optar a </a:t>
          </a:r>
          <a:r>
            <a:rPr lang="es-CR" sz="2000" b="1" i="1" kern="1200" dirty="0" smtClean="0"/>
            <a:t>POR MI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000" b="1" kern="1200" dirty="0" smtClean="0"/>
            <a:t>1.078 personas concluyeron secundaria, pueden optar </a:t>
          </a:r>
          <a:r>
            <a:rPr lang="es-CR" sz="2000" b="1" i="1" kern="1200" dirty="0" smtClean="0"/>
            <a:t>AVANCEMOS MÁS</a:t>
          </a:r>
          <a:endParaRPr lang="es-CR" sz="2000" b="1" i="1" kern="1200" dirty="0"/>
        </a:p>
      </dsp:txBody>
      <dsp:txXfrm rot="5400000">
        <a:off x="2912891" y="1227066"/>
        <a:ext cx="2958794" cy="2261165"/>
      </dsp:txXfrm>
    </dsp:sp>
    <dsp:sp modelId="{1A38EBC9-80F1-4EC5-8D12-060BDCBBB688}">
      <dsp:nvSpPr>
        <dsp:cNvPr id="0" name=""/>
        <dsp:cNvSpPr/>
      </dsp:nvSpPr>
      <dsp:spPr>
        <a:xfrm rot="16200000">
          <a:off x="6505909" y="594853"/>
          <a:ext cx="2894722" cy="3525593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dirty="0" smtClean="0"/>
            <a:t>Indicador de éxito: Capacitar al menos 50% de esa población</a:t>
          </a:r>
          <a:endParaRPr lang="es-C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b="1" kern="1200" dirty="0" smtClean="0"/>
            <a:t>2.155 </a:t>
          </a:r>
          <a:r>
            <a:rPr lang="es-CR" sz="1800" b="1" i="1" kern="1200" dirty="0" smtClean="0"/>
            <a:t>POR MI.</a:t>
          </a:r>
          <a:r>
            <a:rPr lang="es-CR" sz="1800" b="1" kern="1200" dirty="0" smtClean="0"/>
            <a:t> Además de estudiar un técnico, que se reinserten al colegio.</a:t>
          </a:r>
          <a:endParaRPr lang="es-C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R" sz="1800" b="1" kern="1200" dirty="0" smtClean="0"/>
            <a:t>539 en técnico superior con </a:t>
          </a:r>
          <a:r>
            <a:rPr lang="es-CR" sz="1800" b="1" i="1" kern="1200" dirty="0" smtClean="0"/>
            <a:t>AVANCEMOS MÁS</a:t>
          </a:r>
          <a:r>
            <a:rPr lang="es-CR" sz="1800" b="1" kern="1200" dirty="0" smtClean="0"/>
            <a:t>.</a:t>
          </a:r>
          <a:endParaRPr lang="es-CR" sz="1800" b="1" kern="1200" dirty="0"/>
        </a:p>
      </dsp:txBody>
      <dsp:txXfrm rot="5400000">
        <a:off x="6190474" y="1489232"/>
        <a:ext cx="3525593" cy="1736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99429-51ED-4063-8FC4-C8B9C0BB0534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5281C-3C3F-4F96-985C-6531A7EA6A7F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801236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Según datos del</a:t>
            </a:r>
            <a:r>
              <a:rPr lang="es-CR" baseline="0" dirty="0" smtClean="0"/>
              <a:t> INEC en I trimestre 2015 hay un 45,6% de empleo informal. El 56% de trabajadores tienen </a:t>
            </a:r>
            <a:r>
              <a:rPr lang="es-CR" baseline="0" dirty="0" err="1" smtClean="0"/>
              <a:t>secund</a:t>
            </a:r>
            <a:r>
              <a:rPr lang="es-CR" baseline="0" dirty="0" smtClean="0"/>
              <a:t> incompleta. EMPLEATE </a:t>
            </a:r>
            <a:r>
              <a:rPr lang="es-CR" baseline="0" dirty="0" err="1" smtClean="0"/>
              <a:t>nacio</a:t>
            </a:r>
            <a:r>
              <a:rPr lang="es-CR" baseline="0" dirty="0" smtClean="0"/>
              <a:t> en 2011 se proyecta como un reto para mejorar empleabilidad. </a:t>
            </a:r>
            <a:r>
              <a:rPr lang="es-CR" baseline="0" dirty="0" err="1" smtClean="0"/>
              <a:t>Eurosial</a:t>
            </a:r>
            <a:r>
              <a:rPr lang="es-CR" baseline="0" dirty="0" smtClean="0"/>
              <a:t> es una </a:t>
            </a:r>
            <a:r>
              <a:rPr lang="es-CR" baseline="0" dirty="0" err="1" smtClean="0"/>
              <a:t>organicazcion</a:t>
            </a:r>
            <a:r>
              <a:rPr lang="es-CR" baseline="0" dirty="0" smtClean="0"/>
              <a:t> de la </a:t>
            </a:r>
            <a:r>
              <a:rPr lang="es-CR" baseline="0" dirty="0" err="1" smtClean="0"/>
              <a:t>Ueuropea</a:t>
            </a:r>
            <a:r>
              <a:rPr lang="es-CR" baseline="0" dirty="0" smtClean="0"/>
              <a:t> que </a:t>
            </a:r>
            <a:r>
              <a:rPr lang="es-CR" baseline="0" dirty="0" err="1" smtClean="0"/>
              <a:t>contribuy</a:t>
            </a:r>
            <a:r>
              <a:rPr lang="es-CR" baseline="0" dirty="0" smtClean="0"/>
              <a:t> a provocar cambios en las políticas públicas par mejorar la cohesión social.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281C-3C3F-4F96-985C-6531A7EA6A7F}" type="slidenum">
              <a:rPr lang="es-CR" smtClean="0"/>
              <a:pPr/>
              <a:t>1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449296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R" sz="1200" dirty="0" smtClean="0">
              <a:effectLst/>
              <a:latin typeface="Calibri" panose="020F0502020204030204" pitchFamily="34" charset="0"/>
              <a:ea typeface="Meiryo" panose="020B0604030504040204" pitchFamily="34" charset="-128"/>
            </a:endParaRPr>
          </a:p>
          <a:p>
            <a:r>
              <a:rPr lang="es-CR" sz="1200" dirty="0" smtClean="0">
                <a:effectLst/>
                <a:latin typeface="Calibri" panose="020F0502020204030204" pitchFamily="34" charset="0"/>
                <a:ea typeface="Meiryo" panose="020B0604030504040204" pitchFamily="34" charset="-128"/>
              </a:rPr>
              <a:t>La población meta son 33.682 jóvenes desempleados, que no estudian ni trabajan, El 60% vive en zona urbana y el 40% en la zona rural. En la Región Central se identifica el 57%, Región Chorotega con el 12,8% de jóvenes en condición de pobreza.   El nivel educativo es muy bajo: 34%  con primaria completa, 46,5% secundaria incompleta y el 20% secundaria completa o más, prevaleciendo las mujeres (66%)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281C-3C3F-4F96-985C-6531A7EA6A7F}" type="slidenum">
              <a:rPr lang="es-CR" smtClean="0"/>
              <a:pPr/>
              <a:t>4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7063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err="1" smtClean="0"/>
              <a:t>Empleate</a:t>
            </a:r>
            <a:r>
              <a:rPr lang="es-CR" dirty="0" smtClean="0"/>
              <a:t>  creado en 2011. Es parte de la Estrategia Nacional de Empleo y Producción. (2014-2018). Es una acción formativa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281C-3C3F-4F96-985C-6531A7EA6A7F}" type="slidenum">
              <a:rPr lang="es-CR" smtClean="0"/>
              <a:pPr/>
              <a:t>9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22085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7200" algn="just">
              <a:lnSpc>
                <a:spcPct val="150000"/>
              </a:lnSpc>
              <a:spcAft>
                <a:spcPts val="600"/>
              </a:spcAft>
            </a:pPr>
            <a:r>
              <a:rPr lang="es-MX" sz="1200" dirty="0" smtClean="0">
                <a:effectLst/>
                <a:latin typeface="Calibri" panose="020F0502020204030204" pitchFamily="34" charset="0"/>
                <a:ea typeface="Meiryo" panose="020B0604030504040204" pitchFamily="34" charset="-128"/>
              </a:rPr>
              <a:t>En todo el país matriculados 370.000 </a:t>
            </a:r>
            <a:r>
              <a:rPr lang="es-MX" sz="1200" dirty="0" err="1" smtClean="0">
                <a:effectLst/>
                <a:latin typeface="Calibri" panose="020F0502020204030204" pitchFamily="34" charset="0"/>
                <a:ea typeface="Meiryo" panose="020B0604030504040204" pitchFamily="34" charset="-128"/>
              </a:rPr>
              <a:t>est</a:t>
            </a:r>
            <a:r>
              <a:rPr lang="es-MX" sz="1200" dirty="0" smtClean="0">
                <a:effectLst/>
                <a:latin typeface="Calibri" panose="020F0502020204030204" pitchFamily="34" charset="0"/>
                <a:ea typeface="Meiryo" panose="020B0604030504040204" pitchFamily="34" charset="-128"/>
              </a:rPr>
              <a:t> ,  en 903 colegios, de los cuales 654 son académicos diurnos, 130 técnicos diurnos, 54 académicos nocturnos, 63 técnicos nocturnos y 2 artísticos, y</a:t>
            </a:r>
            <a:r>
              <a:rPr lang="es-MX" sz="1200" baseline="0" dirty="0" smtClean="0">
                <a:effectLst/>
                <a:latin typeface="Calibri" panose="020F0502020204030204" pitchFamily="34" charset="0"/>
                <a:ea typeface="Meiryo" panose="020B0604030504040204" pitchFamily="34" charset="-128"/>
              </a:rPr>
              <a:t> </a:t>
            </a:r>
            <a:r>
              <a:rPr lang="es-MX" sz="1200" dirty="0" smtClean="0">
                <a:effectLst/>
                <a:latin typeface="Calibri" panose="020F0502020204030204" pitchFamily="34" charset="0"/>
                <a:ea typeface="Meiryo" panose="020B0604030504040204" pitchFamily="34" charset="-128"/>
              </a:rPr>
              <a:t> amplia oferta educativa para  quienes</a:t>
            </a:r>
            <a:r>
              <a:rPr lang="es-MX" sz="1200" baseline="0" dirty="0" smtClean="0">
                <a:effectLst/>
                <a:latin typeface="Calibri" panose="020F0502020204030204" pitchFamily="34" charset="0"/>
                <a:ea typeface="Meiryo" panose="020B0604030504040204" pitchFamily="34" charset="-128"/>
              </a:rPr>
              <a:t> abandonaron. El</a:t>
            </a:r>
            <a:r>
              <a:rPr lang="es-MX" sz="1200" dirty="0" smtClean="0">
                <a:effectLst/>
                <a:latin typeface="Calibri" panose="020F0502020204030204" pitchFamily="34" charset="0"/>
                <a:ea typeface="Meiryo" panose="020B0604030504040204" pitchFamily="34" charset="-128"/>
              </a:rPr>
              <a:t> 32% jóvenes entre 17 y 24 años permanecen fuera del sistema y no han concluido la secundaria.</a:t>
            </a:r>
            <a:r>
              <a:rPr lang="es-CR" sz="1200" dirty="0" smtClean="0">
                <a:effectLst/>
                <a:latin typeface="Calibri" panose="020F0502020204030204" pitchFamily="34" charset="0"/>
                <a:ea typeface="Meiryo" panose="020B0604030504040204" pitchFamily="34" charset="-128"/>
                <a:cs typeface="Times New Roman" panose="02020603050405020304" pitchFamily="18" charset="0"/>
              </a:rPr>
              <a:t> El promedio nacional de abandono es una cuarta parte de quienes ingresan (26%) y el mayor índice de abandono se da en el VII año. </a:t>
            </a:r>
            <a:endParaRPr lang="es-CR" sz="850" dirty="0" smtClean="0"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281C-3C3F-4F96-985C-6531A7EA6A7F}" type="slidenum">
              <a:rPr lang="es-CR" smtClean="0"/>
              <a:pPr/>
              <a:t>12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771875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Esta propuesta tiene 4  componentes:</a:t>
            </a:r>
            <a:r>
              <a:rPr lang="es-CR" baseline="0" dirty="0" smtClean="0"/>
              <a:t> Coordinación, ejecución, comunicación y divulgación y seguimiento.  Cada uno tiene una estrategia, un objetivo, acción, plazo y actores. 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281C-3C3F-4F96-985C-6531A7EA6A7F}" type="slidenum">
              <a:rPr lang="es-CR" smtClean="0"/>
              <a:pPr/>
              <a:t>13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44043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Gran centro de </a:t>
            </a:r>
            <a:r>
              <a:rPr lang="es-CR" dirty="0" err="1" smtClean="0"/>
              <a:t>produccion</a:t>
            </a:r>
            <a:r>
              <a:rPr lang="es-CR" dirty="0" smtClean="0"/>
              <a:t> energética del país (</a:t>
            </a:r>
            <a:r>
              <a:rPr lang="es-CR" dirty="0" err="1" smtClean="0"/>
              <a:t>hidro</a:t>
            </a:r>
            <a:r>
              <a:rPr lang="es-CR" dirty="0" smtClean="0"/>
              <a:t>,</a:t>
            </a:r>
            <a:r>
              <a:rPr lang="es-CR" baseline="0" dirty="0" smtClean="0"/>
              <a:t> </a:t>
            </a:r>
            <a:r>
              <a:rPr lang="es-CR" baseline="0" dirty="0" err="1" smtClean="0"/>
              <a:t>Eolica</a:t>
            </a:r>
            <a:r>
              <a:rPr lang="es-CR" baseline="0" dirty="0" smtClean="0"/>
              <a:t> y geotermia)</a:t>
            </a:r>
            <a:r>
              <a:rPr lang="es-CR" dirty="0" smtClean="0"/>
              <a:t>, 8 parques de 25; Ad </a:t>
            </a:r>
            <a:r>
              <a:rPr lang="es-CR" dirty="0" err="1" smtClean="0"/>
              <a:t>Astra</a:t>
            </a:r>
            <a:r>
              <a:rPr lang="es-CR" dirty="0" smtClean="0"/>
              <a:t>. Aeropuerto, proyectos de riego, fibra óptica, no se permea la economía  los hoteles compran en SJ . Hay 4 DRE Cañas, Liberia,</a:t>
            </a:r>
            <a:r>
              <a:rPr lang="es-CR" baseline="0" dirty="0" smtClean="0"/>
              <a:t> </a:t>
            </a:r>
            <a:r>
              <a:rPr lang="es-CR" baseline="0" dirty="0" err="1" smtClean="0"/>
              <a:t>St</a:t>
            </a:r>
            <a:r>
              <a:rPr lang="es-CR" baseline="0" dirty="0" smtClean="0"/>
              <a:t> Cruz y Nicoya. 2014 se tuvo 64% de aprobación y 40% reprobación.</a:t>
            </a:r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65281C-3C3F-4F96-985C-6531A7EA6A7F}" type="slidenum">
              <a:rPr lang="es-CR" smtClean="0"/>
              <a:pPr/>
              <a:t>15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0185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01491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795693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202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53067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64910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54032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89229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5754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635040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928652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4416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A120-7728-496E-82B3-86C39FE633BF}" type="datetimeFigureOut">
              <a:rPr lang="es-CR" smtClean="0"/>
              <a:pPr/>
              <a:t>19/11/2015</a:t>
            </a:fld>
            <a:endParaRPr lang="es-CR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E779D-4622-4EE4-8124-DA91CAEC0D22}" type="slidenum">
              <a:rPr lang="es-CR" smtClean="0"/>
              <a:pPr/>
              <a:t>‹N›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7441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.jpeg"/><Relationship Id="rId4" Type="http://schemas.openxmlformats.org/officeDocument/2006/relationships/diagramData" Target="../diagrams/data2.xml"/><Relationship Id="rId9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.jpeg"/><Relationship Id="rId4" Type="http://schemas.openxmlformats.org/officeDocument/2006/relationships/diagramData" Target="../diagrams/data1.xml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s-ES" b="1" kern="0" dirty="0" smtClean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TRANSICIÓN ESCUELA - TRABAJO:</a:t>
            </a:r>
            <a:endParaRPr lang="es-CR" sz="4000" kern="1400" dirty="0" smtClean="0">
              <a:solidFill>
                <a:srgbClr val="B01513"/>
              </a:solidFill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es-ES" b="1" dirty="0" smtClean="0">
                <a:solidFill>
                  <a:srgbClr val="44546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PROPUESTA DE PLAN DE ACCIÓN PARA MEJORAR EL NIVEL DE INSTRUCCIÓN Y DE INSERCIÓN LABORAL DE LA POBLACIÓN OBJETIVO IDENTIFICADA POR EL PROGRAMA</a:t>
            </a:r>
            <a:endParaRPr lang="es-CR" sz="1000" dirty="0" smtClean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5000"/>
              </a:lnSpc>
              <a:buNone/>
            </a:pPr>
            <a:r>
              <a:rPr lang="es-ES" b="1" dirty="0" smtClean="0">
                <a:solidFill>
                  <a:srgbClr val="44546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EMPLEATE-MTSS </a:t>
            </a:r>
          </a:p>
          <a:p>
            <a:pPr marL="0" indent="0" algn="ctr">
              <a:lnSpc>
                <a:spcPct val="125000"/>
              </a:lnSpc>
              <a:buNone/>
            </a:pPr>
            <a:r>
              <a:rPr lang="es-ES" b="1" dirty="0" smtClean="0">
                <a:solidFill>
                  <a:srgbClr val="44546A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Costa Rica</a:t>
            </a:r>
            <a:endParaRPr lang="es-CR" sz="1000" dirty="0" smtClean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dirty="0"/>
          </a:p>
        </p:txBody>
      </p:sp>
      <p:grpSp>
        <p:nvGrpSpPr>
          <p:cNvPr id="19" name="Grupo 18"/>
          <p:cNvGrpSpPr>
            <a:grpSpLocks/>
          </p:cNvGrpSpPr>
          <p:nvPr/>
        </p:nvGrpSpPr>
        <p:grpSpPr bwMode="auto">
          <a:xfrm>
            <a:off x="0" y="5511800"/>
            <a:ext cx="12192000" cy="1346200"/>
            <a:chOff x="0" y="9661"/>
            <a:chExt cx="12240" cy="4738"/>
          </a:xfrm>
        </p:grpSpPr>
        <p:grpSp>
          <p:nvGrpSpPr>
            <p:cNvPr id="20" name="Group 4"/>
            <p:cNvGrpSpPr>
              <a:grpSpLocks/>
            </p:cNvGrpSpPr>
            <p:nvPr/>
          </p:nvGrpSpPr>
          <p:grpSpPr bwMode="auto">
            <a:xfrm>
              <a:off x="0" y="9661"/>
              <a:ext cx="12240" cy="4738"/>
              <a:chOff x="-6" y="3399"/>
              <a:chExt cx="12197" cy="4253"/>
            </a:xfrm>
          </p:grpSpPr>
          <p:grpSp>
            <p:nvGrpSpPr>
              <p:cNvPr id="23" name="Group 5"/>
              <p:cNvGrpSpPr>
                <a:grpSpLocks/>
              </p:cNvGrpSpPr>
              <p:nvPr/>
            </p:nvGrpSpPr>
            <p:grpSpPr bwMode="auto">
              <a:xfrm>
                <a:off x="-6" y="3717"/>
                <a:ext cx="12189" cy="3550"/>
                <a:chOff x="18" y="7468"/>
                <a:chExt cx="12189" cy="3550"/>
              </a:xfrm>
            </p:grpSpPr>
            <p:sp>
              <p:nvSpPr>
                <p:cNvPr id="30" name="Freeform 6"/>
                <p:cNvSpPr>
                  <a:spLocks/>
                </p:cNvSpPr>
                <p:nvPr/>
              </p:nvSpPr>
              <p:spPr bwMode="auto">
                <a:xfrm>
                  <a:off x="18" y="7837"/>
                  <a:ext cx="7132" cy="286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" y="2863"/>
                    </a:cxn>
                    <a:cxn ang="0">
                      <a:pos x="7132" y="2578"/>
                    </a:cxn>
                    <a:cxn ang="0">
                      <a:pos x="7132" y="20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7132" h="2863">
                      <a:moveTo>
                        <a:pt x="0" y="0"/>
                      </a:moveTo>
                      <a:lnTo>
                        <a:pt x="17" y="2863"/>
                      </a:lnTo>
                      <a:lnTo>
                        <a:pt x="7132" y="2578"/>
                      </a:lnTo>
                      <a:lnTo>
                        <a:pt x="7132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B9BD5">
                    <a:lumMod val="75000"/>
                    <a:alpha val="50000"/>
                  </a:srgbClr>
                </a:solidFill>
                <a:scene3d>
                  <a:camera prst="orthographicFront"/>
                  <a:lightRig rig="balanced" dir="t"/>
                </a:scene3d>
                <a:sp3d prstMaterial="matte">
                  <a:bevelT w="57150" h="5715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53640926-AAD7-44D8-BBD7-CCE9431645EC}">
                    <a14:shadowObscured xmlns:a14="http://schemas.microsoft.com/office/drawing/2010/main" val="1"/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CR" dirty="0"/>
                </a:p>
              </p:txBody>
            </p:sp>
            <p:sp>
              <p:nvSpPr>
                <p:cNvPr id="31" name="Freeform 7"/>
                <p:cNvSpPr>
                  <a:spLocks/>
                </p:cNvSpPr>
                <p:nvPr/>
              </p:nvSpPr>
              <p:spPr bwMode="auto">
                <a:xfrm>
                  <a:off x="7150" y="7468"/>
                  <a:ext cx="3466" cy="3550"/>
                </a:xfrm>
                <a:custGeom>
                  <a:avLst/>
                  <a:gdLst/>
                  <a:ahLst/>
                  <a:cxnLst>
                    <a:cxn ang="0">
                      <a:pos x="0" y="569"/>
                    </a:cxn>
                    <a:cxn ang="0">
                      <a:pos x="0" y="2930"/>
                    </a:cxn>
                    <a:cxn ang="0">
                      <a:pos x="3466" y="3550"/>
                    </a:cxn>
                    <a:cxn ang="0">
                      <a:pos x="3466" y="0"/>
                    </a:cxn>
                    <a:cxn ang="0">
                      <a:pos x="0" y="569"/>
                    </a:cxn>
                  </a:cxnLst>
                  <a:rect l="0" t="0" r="r" b="b"/>
                  <a:pathLst>
                    <a:path w="3466" h="3550">
                      <a:moveTo>
                        <a:pt x="0" y="569"/>
                      </a:moveTo>
                      <a:lnTo>
                        <a:pt x="0" y="2930"/>
                      </a:lnTo>
                      <a:lnTo>
                        <a:pt x="3466" y="3550"/>
                      </a:lnTo>
                      <a:lnTo>
                        <a:pt x="3466" y="0"/>
                      </a:lnTo>
                      <a:lnTo>
                        <a:pt x="0" y="569"/>
                      </a:lnTo>
                      <a:close/>
                    </a:path>
                  </a:pathLst>
                </a:custGeom>
                <a:solidFill>
                  <a:srgbClr val="FFFF00">
                    <a:alpha val="50000"/>
                  </a:srgbClr>
                </a:solidFill>
                <a:scene3d>
                  <a:camera prst="orthographicFront"/>
                  <a:lightRig rig="balanced" dir="t"/>
                </a:scene3d>
                <a:sp3d prstMaterial="matte">
                  <a:bevelT w="57150" h="5715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53640926-AAD7-44D8-BBD7-CCE9431645EC}">
                    <a14:shadowObscured xmlns:a14="http://schemas.microsoft.com/office/drawing/2010/main" val="1"/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CR" dirty="0"/>
                </a:p>
              </p:txBody>
            </p:sp>
            <p:sp>
              <p:nvSpPr>
                <p:cNvPr id="32" name="Freeform 8"/>
                <p:cNvSpPr>
                  <a:spLocks/>
                </p:cNvSpPr>
                <p:nvPr/>
              </p:nvSpPr>
              <p:spPr bwMode="auto">
                <a:xfrm>
                  <a:off x="10616" y="7468"/>
                  <a:ext cx="1591" cy="35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3550"/>
                    </a:cxn>
                    <a:cxn ang="0">
                      <a:pos x="1591" y="2746"/>
                    </a:cxn>
                    <a:cxn ang="0">
                      <a:pos x="1591" y="737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91" h="3550">
                      <a:moveTo>
                        <a:pt x="0" y="0"/>
                      </a:moveTo>
                      <a:lnTo>
                        <a:pt x="0" y="3550"/>
                      </a:lnTo>
                      <a:lnTo>
                        <a:pt x="1591" y="2746"/>
                      </a:lnTo>
                      <a:lnTo>
                        <a:pt x="1591" y="7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B0F0">
                    <a:alpha val="50000"/>
                  </a:srgbClr>
                </a:solidFill>
                <a:scene3d>
                  <a:camera prst="orthographicFront"/>
                  <a:lightRig rig="balanced" dir="t"/>
                </a:scene3d>
                <a:sp3d prstMaterial="matte">
                  <a:bevelT w="57150" h="57150"/>
                </a:sp3d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53640926-AAD7-44D8-BBD7-CCE9431645EC}">
                    <a14:shadowObscured xmlns:a14="http://schemas.microsoft.com/office/drawing/2010/main" val="1"/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s-CR" dirty="0"/>
                </a:p>
              </p:txBody>
            </p:sp>
          </p:grpSp>
          <p:sp>
            <p:nvSpPr>
              <p:cNvPr id="24" name="Freeform 9"/>
              <p:cNvSpPr>
                <a:spLocks/>
              </p:cNvSpPr>
              <p:nvPr/>
            </p:nvSpPr>
            <p:spPr bwMode="auto">
              <a:xfrm>
                <a:off x="8071" y="4069"/>
                <a:ext cx="4120" cy="2913"/>
              </a:xfrm>
              <a:custGeom>
                <a:avLst/>
                <a:gdLst/>
                <a:ahLst/>
                <a:cxnLst>
                  <a:cxn ang="0">
                    <a:pos x="1" y="251"/>
                  </a:cxn>
                  <a:cxn ang="0">
                    <a:pos x="0" y="2662"/>
                  </a:cxn>
                  <a:cxn ang="0">
                    <a:pos x="4120" y="2913"/>
                  </a:cxn>
                  <a:cxn ang="0">
                    <a:pos x="4120" y="0"/>
                  </a:cxn>
                  <a:cxn ang="0">
                    <a:pos x="1" y="251"/>
                  </a:cxn>
                </a:cxnLst>
                <a:rect l="0" t="0" r="r" b="b"/>
                <a:pathLst>
                  <a:path w="4120" h="2913">
                    <a:moveTo>
                      <a:pt x="1" y="251"/>
                    </a:moveTo>
                    <a:lnTo>
                      <a:pt x="0" y="2662"/>
                    </a:lnTo>
                    <a:lnTo>
                      <a:pt x="4120" y="2913"/>
                    </a:lnTo>
                    <a:lnTo>
                      <a:pt x="4120" y="0"/>
                    </a:lnTo>
                    <a:lnTo>
                      <a:pt x="1" y="251"/>
                    </a:lnTo>
                    <a:close/>
                  </a:path>
                </a:pathLst>
              </a:custGeom>
              <a:solidFill>
                <a:srgbClr val="92D050"/>
              </a:solidFill>
              <a:scene3d>
                <a:camera prst="orthographicFront"/>
                <a:lightRig rig="balanced" dir="t"/>
              </a:scene3d>
              <a:sp3d prstMaterial="matte">
                <a:bevelT w="57150" h="571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R" dirty="0"/>
              </a:p>
            </p:txBody>
          </p:sp>
          <p:sp>
            <p:nvSpPr>
              <p:cNvPr id="25" name="Freeform 10"/>
              <p:cNvSpPr>
                <a:spLocks/>
              </p:cNvSpPr>
              <p:nvPr/>
            </p:nvSpPr>
            <p:spPr bwMode="auto">
              <a:xfrm>
                <a:off x="4104" y="3399"/>
                <a:ext cx="3985" cy="42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36"/>
                  </a:cxn>
                  <a:cxn ang="0">
                    <a:pos x="3985" y="3349"/>
                  </a:cxn>
                  <a:cxn ang="0">
                    <a:pos x="3985" y="921"/>
                  </a:cxn>
                  <a:cxn ang="0">
                    <a:pos x="0" y="0"/>
                  </a:cxn>
                </a:cxnLst>
                <a:rect l="0" t="0" r="r" b="b"/>
                <a:pathLst>
                  <a:path w="3985" h="4236">
                    <a:moveTo>
                      <a:pt x="0" y="0"/>
                    </a:moveTo>
                    <a:lnTo>
                      <a:pt x="0" y="4236"/>
                    </a:lnTo>
                    <a:lnTo>
                      <a:pt x="3985" y="3349"/>
                    </a:lnTo>
                    <a:lnTo>
                      <a:pt x="3985" y="9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000">
                  <a:lumMod val="20000"/>
                  <a:lumOff val="80000"/>
                </a:srgbClr>
              </a:solidFill>
              <a:scene3d>
                <a:camera prst="orthographicFront"/>
                <a:lightRig rig="balanced" dir="t"/>
              </a:scene3d>
              <a:sp3d prstMaterial="matte">
                <a:bevelT w="57150" h="571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R" dirty="0"/>
              </a:p>
            </p:txBody>
          </p:sp>
          <p:sp>
            <p:nvSpPr>
              <p:cNvPr id="26" name="Freeform 11"/>
              <p:cNvSpPr>
                <a:spLocks/>
              </p:cNvSpPr>
              <p:nvPr/>
            </p:nvSpPr>
            <p:spPr bwMode="auto">
              <a:xfrm>
                <a:off x="18" y="3399"/>
                <a:ext cx="4086" cy="4253"/>
              </a:xfrm>
              <a:custGeom>
                <a:avLst/>
                <a:gdLst/>
                <a:ahLst/>
                <a:cxnLst>
                  <a:cxn ang="0">
                    <a:pos x="4086" y="0"/>
                  </a:cxn>
                  <a:cxn ang="0">
                    <a:pos x="4084" y="4253"/>
                  </a:cxn>
                  <a:cxn ang="0">
                    <a:pos x="0" y="3198"/>
                  </a:cxn>
                  <a:cxn ang="0">
                    <a:pos x="0" y="1072"/>
                  </a:cxn>
                  <a:cxn ang="0">
                    <a:pos x="4086" y="0"/>
                  </a:cxn>
                </a:cxnLst>
                <a:rect l="0" t="0" r="r" b="b"/>
                <a:pathLst>
                  <a:path w="4086" h="4253">
                    <a:moveTo>
                      <a:pt x="4086" y="0"/>
                    </a:moveTo>
                    <a:lnTo>
                      <a:pt x="4084" y="4253"/>
                    </a:lnTo>
                    <a:lnTo>
                      <a:pt x="0" y="3198"/>
                    </a:lnTo>
                    <a:lnTo>
                      <a:pt x="0" y="1072"/>
                    </a:lnTo>
                    <a:lnTo>
                      <a:pt x="4086" y="0"/>
                    </a:lnTo>
                    <a:close/>
                  </a:path>
                </a:pathLst>
              </a:custGeom>
              <a:solidFill>
                <a:srgbClr val="70AD47">
                  <a:lumMod val="40000"/>
                  <a:lumOff val="60000"/>
                </a:srgbClr>
              </a:solidFill>
              <a:scene3d>
                <a:camera prst="orthographicFront"/>
                <a:lightRig rig="balanced" dir="t"/>
              </a:scene3d>
              <a:sp3d prstMaterial="matte">
                <a:bevelT w="57150" h="571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R" dirty="0"/>
              </a:p>
            </p:txBody>
          </p:sp>
          <p:sp>
            <p:nvSpPr>
              <p:cNvPr id="27" name="Freeform 12"/>
              <p:cNvSpPr>
                <a:spLocks/>
              </p:cNvSpPr>
              <p:nvPr/>
            </p:nvSpPr>
            <p:spPr bwMode="auto">
              <a:xfrm>
                <a:off x="17" y="3617"/>
                <a:ext cx="2076" cy="3851"/>
              </a:xfrm>
              <a:custGeom>
                <a:avLst/>
                <a:gdLst/>
                <a:ahLst/>
                <a:cxnLst>
                  <a:cxn ang="0">
                    <a:pos x="0" y="921"/>
                  </a:cxn>
                  <a:cxn ang="0">
                    <a:pos x="2060" y="0"/>
                  </a:cxn>
                  <a:cxn ang="0">
                    <a:pos x="2076" y="3851"/>
                  </a:cxn>
                  <a:cxn ang="0">
                    <a:pos x="0" y="2981"/>
                  </a:cxn>
                  <a:cxn ang="0">
                    <a:pos x="0" y="921"/>
                  </a:cxn>
                </a:cxnLst>
                <a:rect l="0" t="0" r="r" b="b"/>
                <a:pathLst>
                  <a:path w="2076" h="3851">
                    <a:moveTo>
                      <a:pt x="0" y="921"/>
                    </a:moveTo>
                    <a:lnTo>
                      <a:pt x="2060" y="0"/>
                    </a:lnTo>
                    <a:lnTo>
                      <a:pt x="2076" y="3851"/>
                    </a:lnTo>
                    <a:lnTo>
                      <a:pt x="0" y="2981"/>
                    </a:lnTo>
                    <a:lnTo>
                      <a:pt x="0" y="921"/>
                    </a:lnTo>
                    <a:close/>
                  </a:path>
                </a:pathLst>
              </a:custGeom>
              <a:solidFill>
                <a:srgbClr val="FF0000">
                  <a:alpha val="70000"/>
                </a:srgbClr>
              </a:solidFill>
              <a:scene3d>
                <a:camera prst="orthographicFront"/>
                <a:lightRig rig="balanced" dir="t"/>
              </a:scene3d>
              <a:sp3d prstMaterial="matte">
                <a:bevelT w="57150" h="571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R" dirty="0"/>
              </a:p>
            </p:txBody>
          </p:sp>
          <p:sp>
            <p:nvSpPr>
              <p:cNvPr id="28" name="Freeform 13"/>
              <p:cNvSpPr>
                <a:spLocks/>
              </p:cNvSpPr>
              <p:nvPr/>
            </p:nvSpPr>
            <p:spPr bwMode="auto">
              <a:xfrm>
                <a:off x="2077" y="3617"/>
                <a:ext cx="6011" cy="38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3835"/>
                  </a:cxn>
                  <a:cxn ang="0">
                    <a:pos x="6011" y="2629"/>
                  </a:cxn>
                  <a:cxn ang="0">
                    <a:pos x="6011" y="1239"/>
                  </a:cxn>
                  <a:cxn ang="0">
                    <a:pos x="0" y="0"/>
                  </a:cxn>
                </a:cxnLst>
                <a:rect l="0" t="0" r="r" b="b"/>
                <a:pathLst>
                  <a:path w="6011" h="3835">
                    <a:moveTo>
                      <a:pt x="0" y="0"/>
                    </a:moveTo>
                    <a:lnTo>
                      <a:pt x="17" y="3835"/>
                    </a:lnTo>
                    <a:lnTo>
                      <a:pt x="6011" y="2629"/>
                    </a:lnTo>
                    <a:lnTo>
                      <a:pt x="6011" y="1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7D31">
                  <a:alpha val="70000"/>
                </a:srgbClr>
              </a:solidFill>
              <a:scene3d>
                <a:camera prst="orthographicFront"/>
                <a:lightRig rig="balanced" dir="t"/>
              </a:scene3d>
              <a:sp3d prstMaterial="matte">
                <a:bevelT w="57150" h="571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R" dirty="0"/>
              </a:p>
            </p:txBody>
          </p:sp>
          <p:sp>
            <p:nvSpPr>
              <p:cNvPr id="29" name="Freeform 14"/>
              <p:cNvSpPr>
                <a:spLocks/>
              </p:cNvSpPr>
              <p:nvPr/>
            </p:nvSpPr>
            <p:spPr bwMode="auto">
              <a:xfrm>
                <a:off x="8088" y="3835"/>
                <a:ext cx="4102" cy="3432"/>
              </a:xfrm>
              <a:custGeom>
                <a:avLst/>
                <a:gdLst/>
                <a:ahLst/>
                <a:cxnLst>
                  <a:cxn ang="0">
                    <a:pos x="0" y="1038"/>
                  </a:cxn>
                  <a:cxn ang="0">
                    <a:pos x="0" y="2411"/>
                  </a:cxn>
                  <a:cxn ang="0">
                    <a:pos x="4102" y="3432"/>
                  </a:cxn>
                  <a:cxn ang="0">
                    <a:pos x="4102" y="0"/>
                  </a:cxn>
                  <a:cxn ang="0">
                    <a:pos x="0" y="1038"/>
                  </a:cxn>
                </a:cxnLst>
                <a:rect l="0" t="0" r="r" b="b"/>
                <a:pathLst>
                  <a:path w="4102" h="3432">
                    <a:moveTo>
                      <a:pt x="0" y="1038"/>
                    </a:moveTo>
                    <a:lnTo>
                      <a:pt x="0" y="2411"/>
                    </a:lnTo>
                    <a:lnTo>
                      <a:pt x="4102" y="3432"/>
                    </a:lnTo>
                    <a:lnTo>
                      <a:pt x="4102" y="0"/>
                    </a:lnTo>
                    <a:lnTo>
                      <a:pt x="0" y="1038"/>
                    </a:lnTo>
                    <a:close/>
                  </a:path>
                </a:pathLst>
              </a:custGeom>
              <a:solidFill>
                <a:srgbClr val="D3DFEE">
                  <a:alpha val="70000"/>
                </a:srgbClr>
              </a:solidFill>
              <a:scene3d>
                <a:camera prst="orthographicFront"/>
                <a:lightRig rig="balanced" dir="t"/>
              </a:scene3d>
              <a:sp3d prstMaterial="matte">
                <a:bevelT w="57150" h="57150"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53640926-AAD7-44D8-BBD7-CCE9431645EC}">
                  <a14:shadowObscured xmlns:a14="http://schemas.microsoft.com/office/drawing/2010/main" val="1"/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CR" dirty="0"/>
              </a:p>
            </p:txBody>
          </p:sp>
        </p:grpSp>
        <p:sp>
          <p:nvSpPr>
            <p:cNvPr id="21" name="Rectangle 16"/>
            <p:cNvSpPr>
              <a:spLocks noChangeArrowheads="1"/>
            </p:cNvSpPr>
            <p:nvPr/>
          </p:nvSpPr>
          <p:spPr bwMode="auto">
            <a:xfrm>
              <a:off x="7199" y="11135"/>
              <a:ext cx="4998" cy="1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algn="r">
                <a:lnSpc>
                  <a:spcPct val="125000"/>
                </a:lnSpc>
                <a:spcAft>
                  <a:spcPts val="800"/>
                </a:spcAft>
              </a:pPr>
              <a:r>
                <a:rPr lang="en-US" sz="2000" dirty="0" err="1" smtClean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Septiembre</a:t>
              </a:r>
              <a:r>
                <a:rPr lang="en-US" sz="2000" dirty="0" smtClean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 smtClean="0">
                  <a:effectLst/>
                  <a:latin typeface="Century Gothic" panose="020B0502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2015</a:t>
              </a:r>
              <a:endParaRPr lang="es-CR" sz="8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uppo 6"/>
          <p:cNvGrpSpPr/>
          <p:nvPr/>
        </p:nvGrpSpPr>
        <p:grpSpPr>
          <a:xfrm>
            <a:off x="566912" y="47620"/>
            <a:ext cx="10927827" cy="949736"/>
            <a:chOff x="198422" y="31290"/>
            <a:chExt cx="10927827" cy="897429"/>
          </a:xfrm>
        </p:grpSpPr>
        <p:pic>
          <p:nvPicPr>
            <p:cNvPr id="33" name="Imagen 16" descr="http://www.mtss.go.cr/_/rsrc/1421945174109/config/customLogo.gif?revision=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0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Immagin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91826" cy="885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07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998292"/>
            <a:ext cx="3092355" cy="1325563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TIPOS DE BRECHAS EN LA  POBLACIÓN EMPLEATE</a:t>
            </a:r>
            <a:endParaRPr lang="es-ES" sz="24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4520" y="1187905"/>
            <a:ext cx="8693623" cy="5076967"/>
          </a:xfrm>
        </p:spPr>
        <p:txBody>
          <a:bodyPr>
            <a:noAutofit/>
          </a:bodyPr>
          <a:lstStyle/>
          <a:p>
            <a:pPr algn="just">
              <a:lnSpc>
                <a:spcPct val="125000"/>
              </a:lnSpc>
            </a:pPr>
            <a:r>
              <a:rPr lang="es-CR" sz="23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ESTRUCTURAL: </a:t>
            </a:r>
            <a:r>
              <a:rPr lang="es-CR" sz="23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aspectos </a:t>
            </a:r>
            <a:r>
              <a:rPr lang="es-C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educativos y socioeconómicos. </a:t>
            </a:r>
            <a:r>
              <a:rPr lang="es-CR" sz="23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Revisión </a:t>
            </a:r>
            <a:r>
              <a:rPr lang="es-C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curricular de contenidos y habilidades de empleabilidad, mayor uso de </a:t>
            </a:r>
            <a:r>
              <a:rPr lang="es-CR" sz="23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TIC´s</a:t>
            </a:r>
            <a:r>
              <a:rPr lang="es-C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 más trabajos prácticos. Mejoras en la distribución de las transferencias </a:t>
            </a:r>
            <a:r>
              <a:rPr lang="es-CR" sz="23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económicas.</a:t>
            </a:r>
          </a:p>
          <a:p>
            <a:pPr algn="just">
              <a:lnSpc>
                <a:spcPct val="125000"/>
              </a:lnSpc>
            </a:pPr>
            <a:r>
              <a:rPr lang="es-CR" sz="23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ENTORNO:  </a:t>
            </a:r>
            <a:r>
              <a:rPr lang="es-CR" sz="23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Vínculo </a:t>
            </a:r>
            <a:r>
              <a:rPr lang="es-C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entre la institución educativa y los hogares, para desarrollar acciones preventivas y de soporte psicosocial que eviten el abandono escolar</a:t>
            </a:r>
            <a:r>
              <a:rPr lang="es-CR" sz="23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s-CR" sz="23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ARTICULACIÓN Y COORDINACIÓN INTERINSTITUCIONAL: </a:t>
            </a:r>
            <a:r>
              <a:rPr lang="es-CR" sz="23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carencia </a:t>
            </a:r>
            <a:r>
              <a:rPr lang="es-CR" sz="23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espacios formales para que en forma conjunta, sinérgica y fluida se articulen los ministerios, para referir casos de EMPLEATE al sistema educativo del MEP y personas que han abandonado el colegio a </a:t>
            </a:r>
            <a:r>
              <a:rPr lang="es-CR" sz="23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EMPLEATE (doble vía).   </a:t>
            </a:r>
            <a:endParaRPr lang="es-CR" sz="2300" dirty="0"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9" name="Imagen 16" descr="http://www.mtss.go.cr/_/rsrc/1421945174109/config/customLogo.gif?revision=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  <p:sp>
        <p:nvSpPr>
          <p:cNvPr id="12" name="Parentesi graffa aperta 10"/>
          <p:cNvSpPr/>
          <p:nvPr/>
        </p:nvSpPr>
        <p:spPr>
          <a:xfrm>
            <a:off x="2911150" y="1187905"/>
            <a:ext cx="740833" cy="5548797"/>
          </a:xfrm>
          <a:prstGeom prst="leftBrace">
            <a:avLst>
              <a:gd name="adj1" fmla="val 8333"/>
              <a:gd name="adj2" fmla="val 47394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10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1375" y="2976335"/>
            <a:ext cx="4150625" cy="1325563"/>
          </a:xfrm>
        </p:spPr>
        <p:txBody>
          <a:bodyPr>
            <a:normAutofit fontScale="90000"/>
          </a:bodyPr>
          <a:lstStyle/>
          <a:p>
            <a:r>
              <a:rPr lang="es-ES" sz="3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INCIDENCIAS EN LA </a:t>
            </a:r>
            <a:r>
              <a:rPr lang="es-ES" sz="3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META </a:t>
            </a:r>
            <a:r>
              <a:rPr lang="es-ES" sz="3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ES" sz="3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3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</a:t>
            </a:r>
            <a:r>
              <a:rPr lang="es-ES" sz="3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EMPLEATE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39988" y="1869167"/>
            <a:ext cx="7642746" cy="486546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_tradnl" b="1" dirty="0">
                <a:latin typeface="Calibri" panose="020F0502020204030204" pitchFamily="34" charset="0"/>
                <a:ea typeface="Times New Roman" panose="02020603050405020304" pitchFamily="18" charset="0"/>
              </a:rPr>
              <a:t>I Incidencia: </a:t>
            </a:r>
            <a:r>
              <a:rPr lang="es-ES_tradnl" dirty="0">
                <a:latin typeface="Calibri" panose="020F0502020204030204" pitchFamily="34" charset="0"/>
                <a:ea typeface="Times New Roman" panose="02020603050405020304" pitchFamily="18" charset="0"/>
              </a:rPr>
              <a:t> las personas se activan con un trabajo. El mensaje de EMPLEATE es el elemento positivo </a:t>
            </a:r>
            <a:r>
              <a:rPr lang="es-ES_tradnl" i="1" dirty="0"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s-ES_tradnl" b="1" i="1" dirty="0">
                <a:latin typeface="Calibri" panose="020F0502020204030204" pitchFamily="34" charset="0"/>
                <a:ea typeface="Times New Roman" panose="02020603050405020304" pitchFamily="18" charset="0"/>
              </a:rPr>
              <a:t>El brete paga</a:t>
            </a:r>
            <a:r>
              <a:rPr lang="es-ES_tradnl" i="1" dirty="0">
                <a:latin typeface="Calibri" panose="020F0502020204030204" pitchFamily="34" charset="0"/>
                <a:ea typeface="Times New Roman" panose="02020603050405020304" pitchFamily="18" charset="0"/>
              </a:rPr>
              <a:t>”, </a:t>
            </a:r>
            <a:r>
              <a:rPr lang="es-ES_tradnl" dirty="0">
                <a:latin typeface="Calibri" panose="020F0502020204030204" pitchFamily="34" charset="0"/>
                <a:ea typeface="Times New Roman" panose="02020603050405020304" pitchFamily="18" charset="0"/>
              </a:rPr>
              <a:t>el factor efectivo del trabajo en el contexto de vida. </a:t>
            </a:r>
          </a:p>
          <a:p>
            <a:pPr algn="just"/>
            <a:endParaRPr lang="es-ES_tradn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_tradnl" b="1" dirty="0">
                <a:latin typeface="Calibri" panose="020F0502020204030204" pitchFamily="34" charset="0"/>
                <a:ea typeface="Times New Roman" panose="02020603050405020304" pitchFamily="18" charset="0"/>
              </a:rPr>
              <a:t>II Incidencia:  </a:t>
            </a:r>
            <a:r>
              <a:rPr lang="es-ES_tradnl" dirty="0">
                <a:latin typeface="Calibri" panose="020F0502020204030204" pitchFamily="34" charset="0"/>
                <a:ea typeface="Times New Roman" panose="02020603050405020304" pitchFamily="18" charset="0"/>
              </a:rPr>
              <a:t>mejora en la empleabilidad. Adquieren un perfil con competencias técnicas y laborales.  </a:t>
            </a:r>
          </a:p>
          <a:p>
            <a:pPr algn="just"/>
            <a:endParaRPr lang="es-ES_tradnl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s-ES_tradnl" b="1" dirty="0">
                <a:latin typeface="Calibri" panose="020F0502020204030204" pitchFamily="34" charset="0"/>
              </a:rPr>
              <a:t>III I</a:t>
            </a:r>
            <a:r>
              <a:rPr lang="es-ES_tradnl" b="1" dirty="0">
                <a:latin typeface="Calibri" panose="020F0502020204030204" pitchFamily="34" charset="0"/>
                <a:ea typeface="Times New Roman" panose="02020603050405020304" pitchFamily="18" charset="0"/>
              </a:rPr>
              <a:t>ncidencia: </a:t>
            </a:r>
            <a:r>
              <a:rPr lang="es-ES_tradnl" dirty="0">
                <a:latin typeface="Calibri" panose="020F0502020204030204" pitchFamily="34" charset="0"/>
                <a:ea typeface="Times New Roman" panose="02020603050405020304" pitchFamily="18" charset="0"/>
              </a:rPr>
              <a:t>adquieren habilidades blandas o socio laborales mediante la formación técnica, académica y </a:t>
            </a:r>
            <a:r>
              <a:rPr lang="es-ES_tradnl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mejores actitudes </a:t>
            </a:r>
            <a:r>
              <a:rPr lang="es-ES_tradnl" dirty="0">
                <a:latin typeface="Calibri" panose="020F0502020204030204" pitchFamily="34" charset="0"/>
                <a:ea typeface="Times New Roman" panose="02020603050405020304" pitchFamily="18" charset="0"/>
              </a:rPr>
              <a:t>para la inserción laboral y la intermediación de empleo. </a:t>
            </a:r>
            <a:endParaRPr lang="es-CR" dirty="0"/>
          </a:p>
          <a:p>
            <a:pPr marL="0" indent="0">
              <a:buNone/>
            </a:pPr>
            <a:endParaRPr lang="es-ES" dirty="0"/>
          </a:p>
        </p:txBody>
      </p:sp>
      <p:grpSp>
        <p:nvGrpSpPr>
          <p:cNvPr id="8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9" name="Imagen 16" descr="http://www.mtss.go.cr/_/rsrc/1421945174109/config/customLogo.gif?revision=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  <p:sp>
        <p:nvSpPr>
          <p:cNvPr id="12" name="Parentesi graffa aperta 10"/>
          <p:cNvSpPr/>
          <p:nvPr/>
        </p:nvSpPr>
        <p:spPr>
          <a:xfrm>
            <a:off x="3812413" y="1548880"/>
            <a:ext cx="834928" cy="4758613"/>
          </a:xfrm>
          <a:prstGeom prst="leftBrace">
            <a:avLst>
              <a:gd name="adj1" fmla="val 8333"/>
              <a:gd name="adj2" fmla="val 43529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088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83108" y="3067382"/>
            <a:ext cx="4293358" cy="1325563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OPORTUNIDADES EDUCATIVAS PARA JÓVENES Y ADULTOS QUE TRABAJAN / </a:t>
            </a:r>
            <a:r>
              <a:rPr lang="es-ES" sz="24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</a:t>
            </a:r>
            <a:r>
              <a:rPr lang="es-ES" sz="2400" b="1" dirty="0" smtClean="0">
                <a:solidFill>
                  <a:schemeClr val="accent5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TRABAJAN</a:t>
            </a:r>
            <a:endParaRPr lang="es-CR" sz="2400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476466" y="1825624"/>
            <a:ext cx="6877334" cy="4841875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Colegios nocturnos académicos (estructura similar diurna).</a:t>
            </a:r>
          </a:p>
          <a:p>
            <a:pPr marL="514350" indent="-51435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Colegios Técnicos Nocturnos, ofrecen 58 especialidades.</a:t>
            </a:r>
            <a:endParaRPr lang="es-MX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C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Centros Integrados de </a:t>
            </a:r>
            <a:r>
              <a:rPr lang="es-MX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Educación de Adultos (CINDEA).</a:t>
            </a:r>
          </a:p>
          <a:p>
            <a:pPr marL="514350" indent="-51435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Institutos Profesionales de Educación Comunitaria (IPEC).</a:t>
            </a:r>
          </a:p>
          <a:p>
            <a:pPr marL="514350" indent="-51435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ducación abierta, y para el sector empresarial. (presencial y a distancia). Bachi</a:t>
            </a: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llerato por Madurez</a:t>
            </a:r>
            <a:endParaRPr lang="es-MX" dirty="0" smtClean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Colegios Virtuales Marco Tulio Salazar.</a:t>
            </a:r>
          </a:p>
          <a:p>
            <a:pPr marL="514350" indent="-514350" algn="just">
              <a:lnSpc>
                <a:spcPct val="12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olegio Nacional de Educación a Distancia (CONED). </a:t>
            </a:r>
            <a:endParaRPr lang="es-CR" sz="1800" dirty="0" smtClean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R" dirty="0"/>
          </a:p>
        </p:txBody>
      </p:sp>
      <p:grpSp>
        <p:nvGrpSpPr>
          <p:cNvPr id="10" name="Gruppo 6"/>
          <p:cNvGrpSpPr/>
          <p:nvPr/>
        </p:nvGrpSpPr>
        <p:grpSpPr>
          <a:xfrm>
            <a:off x="566912" y="28959"/>
            <a:ext cx="10920238" cy="949736"/>
            <a:chOff x="198422" y="31290"/>
            <a:chExt cx="10920238" cy="897429"/>
          </a:xfrm>
        </p:grpSpPr>
        <p:pic>
          <p:nvPicPr>
            <p:cNvPr id="11" name="Imagen 16" descr="http://www.mtss.go.cr/_/rsrc/1421945174109/config/customLogo.gif?revision=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0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magin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  <p:sp>
        <p:nvSpPr>
          <p:cNvPr id="14" name="Parentesi graffa aperta 10"/>
          <p:cNvSpPr/>
          <p:nvPr/>
        </p:nvSpPr>
        <p:spPr>
          <a:xfrm>
            <a:off x="3921470" y="1707499"/>
            <a:ext cx="834928" cy="4758613"/>
          </a:xfrm>
          <a:prstGeom prst="leftBrace">
            <a:avLst>
              <a:gd name="adj1" fmla="val 8333"/>
              <a:gd name="adj2" fmla="val 39804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06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1069" y="3094678"/>
            <a:ext cx="3357349" cy="1325563"/>
          </a:xfrm>
        </p:spPr>
        <p:txBody>
          <a:bodyPr>
            <a:normAutofit/>
          </a:bodyPr>
          <a:lstStyle/>
          <a:p>
            <a:r>
              <a:rPr lang="es-ES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PROPUESTA DE ARTICULACIÓN INTERINSTITUCIONAL</a:t>
            </a:r>
            <a:endParaRPr lang="es-ES" sz="20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44" y="1747593"/>
            <a:ext cx="7998558" cy="4662738"/>
          </a:xfrm>
          <a:prstGeom prst="rect">
            <a:avLst/>
          </a:prstGeom>
        </p:spPr>
      </p:pic>
      <p:grpSp>
        <p:nvGrpSpPr>
          <p:cNvPr id="9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10" name="Imagen 16" descr="http://www.mtss.go.cr/_/rsrc/1421945174109/config/customLogo.gif?revision=5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0 Imagen"/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magin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432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98301"/>
              </p:ext>
            </p:extLst>
          </p:nvPr>
        </p:nvGraphicFramePr>
        <p:xfrm>
          <a:off x="688328" y="1688841"/>
          <a:ext cx="10815345" cy="4852148"/>
        </p:xfrm>
        <a:graphic>
          <a:graphicData uri="http://schemas.openxmlformats.org/drawingml/2006/table">
            <a:tbl>
              <a:tblPr firstRow="1" firstCol="1" bandRow="1"/>
              <a:tblGrid>
                <a:gridCol w="1531352"/>
                <a:gridCol w="1818313"/>
                <a:gridCol w="1818313"/>
                <a:gridCol w="1818732"/>
                <a:gridCol w="1196619"/>
                <a:gridCol w="2632016"/>
              </a:tblGrid>
              <a:tr h="28976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COMPONENTE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ESTRATEGIA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OBJETIVO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ACCIÓN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PLAZO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ACTORES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1471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400" b="1" noProof="0" dirty="0" smtClean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COORDINACIÓN</a:t>
                      </a:r>
                      <a:endParaRPr lang="es-CR" sz="1600" noProof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Carta de Entendimiento entre autoridades de instituciones públicas participantes.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Dar sustento político y de acatamiento a la estrategia.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Firma de Carta de Entendimiento.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Corto</a:t>
                      </a: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 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MTSS, </a:t>
                      </a:r>
                      <a:r>
                        <a:rPr lang="es-CR" sz="1100" dirty="0" smtClean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MEP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54">
                <a:tc rowSpan="2"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400" dirty="0" smtClean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 </a:t>
                      </a:r>
                      <a:endParaRPr lang="es-CR" sz="16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 smtClean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EJECUCIÓN 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Articulación interinstitucional.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Elaborar una hoja de ruta que integre viabilidad, pertinencia y efectividad para escoger, articular y ejecutar.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Contextualizar la hoja de ruta y valorar factores de éxito y críticos.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Mediano 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Comisión regional.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54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Plan de desarrollo de capacidades básicas para el trabajo.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Apoyar opciones educativas y construcción temprana del interés vocacional y habilidades laborales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Revisión planes de estudio  que  habilidades laborales se evidencien transversalmente.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Mediano 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MEP, centros de formación técnica e INA.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65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COMUNICACIÓN DIVULGACIÓN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Campaña de comunicación y divulgación.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Divulgar oportunidades educativas y facilidades que ofrece cada institución a los beneficiarios de EMPLEATE.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Catálogo de oferta académica, técnica y de diplomados. 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Mediano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Instituciones articuladas (MTSS, MEP, centros de formación).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471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400" b="1" dirty="0" smtClean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SEGUIMIENTO Y EVALUACIÓN</a:t>
                      </a:r>
                      <a:endParaRPr lang="es-C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Plan de seguimiento y evaluación.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Valorar el cumplimiento de metas y objetivos trazados en la carta de entendimiento.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Socializar las buenas prácticas y destacar las lecciones aprendidas.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Mediano </a:t>
                      </a:r>
                      <a:endParaRPr lang="es-C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es-CR" sz="1100" dirty="0">
                          <a:effectLst/>
                          <a:latin typeface="Calibri" panose="020F0502020204030204" pitchFamily="34" charset="0"/>
                          <a:ea typeface="Meiryo" panose="020B0604030504040204" pitchFamily="34" charset="-128"/>
                          <a:cs typeface="Calibri" panose="020F0502020204030204" pitchFamily="34" charset="0"/>
                        </a:rPr>
                        <a:t>MTSS, MEP, IMAS, centros de formación técnica, INA, Oficinas de Empleo Municipales.</a:t>
                      </a:r>
                      <a:endParaRPr lang="es-C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404" marR="54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1925216" y="1085156"/>
            <a:ext cx="8341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 de Propuesta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articulación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interinstitucional </a:t>
            </a:r>
            <a:endParaRPr lang="es-CR" sz="20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Gruppo 6"/>
          <p:cNvGrpSpPr/>
          <p:nvPr/>
        </p:nvGrpSpPr>
        <p:grpSpPr>
          <a:xfrm>
            <a:off x="566912" y="28959"/>
            <a:ext cx="10920238" cy="949736"/>
            <a:chOff x="198422" y="31290"/>
            <a:chExt cx="10920238" cy="897429"/>
          </a:xfrm>
        </p:grpSpPr>
        <p:pic>
          <p:nvPicPr>
            <p:cNvPr id="6" name="Imagen 16" descr="http://www.mtss.go.cr/_/rsrc/1421945174109/config/customLogo.gif?revision=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0 Imag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19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7824" y="1576874"/>
            <a:ext cx="4170528" cy="1716832"/>
          </a:xfrm>
        </p:spPr>
        <p:txBody>
          <a:bodyPr>
            <a:noAutofit/>
          </a:bodyPr>
          <a:lstStyle/>
          <a:p>
            <a:pPr algn="ctr"/>
            <a:r>
              <a:rPr lang="es-ES" sz="1800" b="1" kern="0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PILOTO REGIÓN </a:t>
            </a:r>
            <a:r>
              <a:rPr lang="es-ES" sz="1800" b="1" kern="0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CHOROTEGA</a:t>
            </a:r>
            <a:br>
              <a:rPr lang="es-ES" sz="1800" b="1" kern="0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R" sz="1800" b="1" kern="0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R" sz="1800" b="1" kern="0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ES" sz="1800" b="1" kern="0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ARTICULACIÓN DE LOS SERVICIOS PARA </a:t>
            </a:r>
            <a:r>
              <a:rPr lang="es-ES" sz="1800" b="1" kern="0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AMPLIAR </a:t>
            </a:r>
            <a:r>
              <a:rPr lang="es-ES" sz="1800" b="1" kern="0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BASE DE LOS BENEFICIARIOS DE </a:t>
            </a:r>
            <a:r>
              <a:rPr lang="es-ES" sz="1800" b="1" kern="0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EMPLEATE</a:t>
            </a:r>
            <a:endParaRPr lang="es-ES" sz="1800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 descr="http://www.didacticamultimediacr.com/EST_SOC_CR/jpg/cultura_0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25" y="3293706"/>
            <a:ext cx="2893325" cy="3119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20342716"/>
              </p:ext>
            </p:extLst>
          </p:nvPr>
        </p:nvGraphicFramePr>
        <p:xfrm>
          <a:off x="5476565" y="1459383"/>
          <a:ext cx="5877235" cy="516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11" name="Imagen 16" descr="http://www.mtss.go.cr/_/rsrc/1421945174109/config/customLogo.gif?revision=5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0 Imagen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magin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14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4377" y="1332725"/>
            <a:ext cx="5183247" cy="672105"/>
          </a:xfrm>
        </p:spPr>
        <p:txBody>
          <a:bodyPr>
            <a:noAutofit/>
          </a:bodyPr>
          <a:lstStyle/>
          <a:p>
            <a:pPr algn="ctr"/>
            <a:r>
              <a:rPr lang="es-CR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REGIÓN CHOROTEGA, SEGÚN PND 2015-2018</a:t>
            </a:r>
            <a:endParaRPr lang="es-CR" sz="24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420200"/>
              </p:ext>
            </p:extLst>
          </p:nvPr>
        </p:nvGraphicFramePr>
        <p:xfrm>
          <a:off x="1237966" y="2142699"/>
          <a:ext cx="9716068" cy="471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10" name="Imagen 16" descr="http://www.mtss.go.cr/_/rsrc/1421945174109/config/customLogo.gif?revision=5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0 Imagen"/>
            <p:cNvPicPr/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Immagin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59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9786" y="1812318"/>
            <a:ext cx="6492428" cy="3233365"/>
          </a:xfrm>
        </p:spPr>
        <p:txBody>
          <a:bodyPr>
            <a:normAutofit/>
          </a:bodyPr>
          <a:lstStyle/>
          <a:p>
            <a:pPr algn="ctr"/>
            <a:r>
              <a:rPr lang="es-CR" sz="32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RUTA A SEGUIR DE POBLACIÓN BENEFICIARIA DE EMPLEATE PARA INICIAR O REINICIAR UNA ACCIÓN FORMATIVA</a:t>
            </a:r>
            <a:endParaRPr lang="es-ES" sz="3200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8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9" name="Imagen 16" descr="http://www.mtss.go.cr/_/rsrc/1421945174109/config/customLogo.gif?revision=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5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b="53537"/>
          <a:stretch/>
        </p:blipFill>
        <p:spPr>
          <a:xfrm>
            <a:off x="1823450" y="653858"/>
            <a:ext cx="8545100" cy="5550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Rosaura\AppData\Local\Temp\Diagramas de flujo EMPLEATE (01AGO)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338"/>
          <a:stretch/>
        </p:blipFill>
        <p:spPr bwMode="auto">
          <a:xfrm>
            <a:off x="2260500" y="181948"/>
            <a:ext cx="7671001" cy="6494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086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5710238" y="1627188"/>
            <a:ext cx="6481762" cy="3611562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es-CR" dirty="0" smtClean="0">
                <a:solidFill>
                  <a:prstClr val="black"/>
                </a:solidFill>
              </a:rPr>
              <a:t>Se busca </a:t>
            </a:r>
            <a:r>
              <a:rPr lang="es-C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establecer </a:t>
            </a:r>
            <a:r>
              <a:rPr lang="es-C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estrategias que faciliten </a:t>
            </a:r>
            <a:r>
              <a:rPr lang="es-C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C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mecanismos de articulación </a:t>
            </a:r>
            <a:r>
              <a:rPr lang="es-C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interinstitucional </a:t>
            </a:r>
            <a:r>
              <a:rPr lang="es-C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de integración de </a:t>
            </a:r>
            <a:r>
              <a:rPr lang="es-C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política pública entre </a:t>
            </a:r>
            <a:r>
              <a:rPr lang="es-C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MTSS - MEP, para el acceso de dicha población, a los programas que oferta el MEP y a los centros de formación técnica, para una nueva fase de desarrollo del programa EMPLEATE.</a:t>
            </a:r>
            <a:endParaRPr lang="es-CR" dirty="0" smtClean="0"/>
          </a:p>
          <a:p>
            <a:endParaRPr lang="es-CR" dirty="0"/>
          </a:p>
        </p:txBody>
      </p:sp>
      <p:sp>
        <p:nvSpPr>
          <p:cNvPr id="5" name="Rettangolo 4"/>
          <p:cNvSpPr/>
          <p:nvPr/>
        </p:nvSpPr>
        <p:spPr>
          <a:xfrm>
            <a:off x="577755" y="2524582"/>
            <a:ext cx="37758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>
                <a:solidFill>
                  <a:prstClr val="black"/>
                </a:solidFill>
              </a:rPr>
              <a:t>Ante la realidad de que el 80% de los jóvenes de 17 a 24 años </a:t>
            </a:r>
            <a:r>
              <a:rPr lang="es-CR" sz="2800" dirty="0" smtClean="0">
                <a:solidFill>
                  <a:prstClr val="black"/>
                </a:solidFill>
              </a:rPr>
              <a:t>no </a:t>
            </a:r>
            <a:r>
              <a:rPr lang="es-CR" sz="2800" dirty="0">
                <a:solidFill>
                  <a:prstClr val="black"/>
                </a:solidFill>
              </a:rPr>
              <a:t>terminan la </a:t>
            </a:r>
            <a:r>
              <a:rPr lang="es-CR" sz="2800" dirty="0" smtClean="0">
                <a:solidFill>
                  <a:prstClr val="black"/>
                </a:solidFill>
              </a:rPr>
              <a:t>secundaria </a:t>
            </a:r>
            <a:endParaRPr lang="it-IT" sz="2800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436728" y="2442949"/>
            <a:ext cx="0" cy="19106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entesi graffa aperta 7"/>
          <p:cNvSpPr/>
          <p:nvPr/>
        </p:nvSpPr>
        <p:spPr>
          <a:xfrm>
            <a:off x="4494662" y="1626868"/>
            <a:ext cx="973077" cy="3611310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14" name="Imagen 16" descr="http://www.mtss.go.cr/_/rsrc/1421945174109/config/customLogo.gif?revision=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0 Imag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8987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8570" y="1825625"/>
            <a:ext cx="4988860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70316" y="1825625"/>
            <a:ext cx="5349484" cy="4351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/>
          <a:srcRect b="19502"/>
          <a:stretch/>
        </p:blipFill>
        <p:spPr>
          <a:xfrm>
            <a:off x="3003420" y="243841"/>
            <a:ext cx="6185161" cy="10896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893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contenido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44473"/>
          <a:stretch/>
        </p:blipFill>
        <p:spPr>
          <a:xfrm>
            <a:off x="127000" y="2164081"/>
            <a:ext cx="5926667" cy="3811350"/>
          </a:xfrm>
          <a:prstGeom prst="rect">
            <a:avLst/>
          </a:prstGeom>
        </p:spPr>
      </p:pic>
      <p:pic>
        <p:nvPicPr>
          <p:cNvPr id="9" name="Marcador de contenido 8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5138"/>
          <a:stretch/>
        </p:blipFill>
        <p:spPr>
          <a:xfrm>
            <a:off x="6245107" y="2257425"/>
            <a:ext cx="5794493" cy="3495675"/>
          </a:xfrm>
          <a:prstGeom prst="rect">
            <a:avLst/>
          </a:prstGeom>
        </p:spPr>
      </p:pic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398066"/>
              </p:ext>
            </p:extLst>
          </p:nvPr>
        </p:nvGraphicFramePr>
        <p:xfrm>
          <a:off x="2391614" y="454891"/>
          <a:ext cx="7442640" cy="1152412"/>
        </p:xfrm>
        <a:graphic>
          <a:graphicData uri="http://schemas.openxmlformats.org/drawingml/2006/table">
            <a:tbl>
              <a:tblPr firstRow="1" firstCol="1" bandRow="1"/>
              <a:tblGrid>
                <a:gridCol w="1884758"/>
                <a:gridCol w="391058"/>
                <a:gridCol w="5166824"/>
              </a:tblGrid>
              <a:tr h="115241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3330575" algn="l"/>
                          <a:tab pos="3690620" algn="l"/>
                        </a:tabLst>
                      </a:pPr>
                      <a:endParaRPr lang="es-ES_tradnl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algn="ctr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3330575" algn="l"/>
                          <a:tab pos="3690620" algn="l"/>
                        </a:tabLst>
                      </a:pPr>
                      <a:r>
                        <a:rPr lang="es-ES_tradnl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CR" sz="85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81280">
                        <a:lnSpc>
                          <a:spcPct val="125000"/>
                        </a:lnSpc>
                        <a:spcAft>
                          <a:spcPts val="600"/>
                        </a:spcAft>
                        <a:tabLst>
                          <a:tab pos="3330575" algn="l"/>
                          <a:tab pos="3690620" algn="l"/>
                        </a:tabLst>
                      </a:pPr>
                      <a:r>
                        <a:rPr lang="es-ES_tradnl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ACUERDO DE COMPROMISO CON </a:t>
                      </a:r>
                      <a:r>
                        <a:rPr lang="es-CR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EMPLEATE</a:t>
                      </a:r>
                      <a:endParaRPr lang="es-CR" sz="85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2" name="Imagen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428" y="537399"/>
            <a:ext cx="985702" cy="9672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51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7382" y="1564495"/>
            <a:ext cx="2328081" cy="672105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CONCLUSIONES</a:t>
            </a:r>
            <a:endParaRPr lang="es-ES" sz="2000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236600"/>
            <a:ext cx="10515600" cy="4259736"/>
          </a:xfrm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El estudio evidencia que 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hay que desarrollar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mecanismos de articulación entre el MEP y el MTSS, para referenciar a las personas que se egresan de programas de EMPLEATE al MEP o viceversa.</a:t>
            </a: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firma de una </a:t>
            </a: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carta de entendimiento entre MEP y el MTSS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constituye 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 primer paso operativo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para sustentar la plataforma política, que permita el trabajo conjunto en el proceso de formación, 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tanto de las competencias académicas, como técnico-laborales de la población estudiantil.  </a:t>
            </a:r>
            <a:endParaRPr lang="es-C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La colaboración 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de las Oficinas de Empleo </a:t>
            </a: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ubicadas en las Municipalidades de cada cantón, 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en </a:t>
            </a: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términos técnicos </a:t>
            </a:r>
            <a:r>
              <a:rPr lang="es-MX" dirty="0">
                <a:latin typeface="Calibri" panose="020F0502020204030204" pitchFamily="34" charset="0"/>
                <a:ea typeface="Times New Roman" panose="02020603050405020304" pitchFamily="18" charset="0"/>
              </a:rPr>
              <a:t>y operativos, que relacionen las opciones de estudio académico, técnico con la demanda de trabajo, es una condición necesaria para brindar orientación adecuada a los grupos meta.   </a:t>
            </a:r>
            <a:endParaRPr lang="es-CR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s-MX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experiencia piloto de Chorotega permitirá consolidar los mecanismos de articulación institucional entre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MEP y el MTSS </a:t>
            </a:r>
            <a:r>
              <a:rPr lang="es-MX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para incrementar el nivel educativo y las calificaciones de la población, desarrollando estrategias de transición para los jóvenes entre educación, formación técnica y mercado laboral.  </a:t>
            </a:r>
            <a:endParaRPr lang="es-CR" dirty="0"/>
          </a:p>
        </p:txBody>
      </p:sp>
      <p:grpSp>
        <p:nvGrpSpPr>
          <p:cNvPr id="8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9" name="Imagen 16" descr="http://www.mtss.go.cr/_/rsrc/1421945174109/config/customLogo.gif?revision=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0 Imag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5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85899" y="2591709"/>
            <a:ext cx="43209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CR" dirty="0" smtClean="0"/>
              <a:t>Proponer mecanismos </a:t>
            </a:r>
            <a:r>
              <a:rPr lang="es-CR" dirty="0"/>
              <a:t>de articulación institucional</a:t>
            </a:r>
            <a:r>
              <a:rPr lang="es-AR" dirty="0"/>
              <a:t> entre el MTSS y el MEP, para dar mayor acceso a la educación secundaria y a la formación técnica a los potenciales beneficiarios meta identificados por el Programa EMPLEATE.</a:t>
            </a:r>
            <a:endParaRPr lang="es-ES" dirty="0"/>
          </a:p>
        </p:txBody>
      </p:sp>
      <p:sp>
        <p:nvSpPr>
          <p:cNvPr id="6" name="Rettangolo 5"/>
          <p:cNvSpPr/>
          <p:nvPr/>
        </p:nvSpPr>
        <p:spPr>
          <a:xfrm>
            <a:off x="5374433" y="203625"/>
            <a:ext cx="6669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AR" b="1" dirty="0"/>
              <a:t>Caracterizar la población meta de 17 a 24 años </a:t>
            </a:r>
            <a:r>
              <a:rPr lang="es-CR" b="1" dirty="0"/>
              <a:t>que no estudian ni trabajan </a:t>
            </a:r>
            <a:r>
              <a:rPr lang="es-CR" dirty="0"/>
              <a:t>y que serán potenciales beneficiarios del programa EMPLEATE</a:t>
            </a:r>
            <a:r>
              <a:rPr lang="es-AR" dirty="0"/>
              <a:t>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5374433" y="2390782"/>
            <a:ext cx="6669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CR" b="1" dirty="0"/>
              <a:t>Identificar programas y/o servicios disponibles en el MTSS y el MEP para proponer mecanismos institucionales </a:t>
            </a:r>
            <a:r>
              <a:rPr lang="es-CR" dirty="0"/>
              <a:t>dirigidos al mejoramiento del nivel de instrucción (educación formal) de la población meta o de programas de capacitación para el trabajo. </a:t>
            </a:r>
          </a:p>
        </p:txBody>
      </p:sp>
      <p:sp>
        <p:nvSpPr>
          <p:cNvPr id="8" name="Rettangolo 7"/>
          <p:cNvSpPr/>
          <p:nvPr/>
        </p:nvSpPr>
        <p:spPr>
          <a:xfrm>
            <a:off x="5374433" y="1297203"/>
            <a:ext cx="66699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CR" b="1" dirty="0"/>
              <a:t>Identificar las brechas de formación académica </a:t>
            </a:r>
            <a:r>
              <a:rPr lang="es-CR" dirty="0"/>
              <a:t>que obstaculizan el acceso de los potenciales </a:t>
            </a:r>
            <a:r>
              <a:rPr lang="es-CR" dirty="0" smtClean="0"/>
              <a:t>beneficiarios </a:t>
            </a:r>
            <a:r>
              <a:rPr lang="es-CR" dirty="0"/>
              <a:t>del programa EMPLEATE al mercado laboral.</a:t>
            </a:r>
          </a:p>
        </p:txBody>
      </p:sp>
      <p:sp>
        <p:nvSpPr>
          <p:cNvPr id="9" name="Rettangolo 8"/>
          <p:cNvSpPr/>
          <p:nvPr/>
        </p:nvSpPr>
        <p:spPr>
          <a:xfrm>
            <a:off x="5374433" y="3745871"/>
            <a:ext cx="66699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CR" b="1" dirty="0"/>
              <a:t>Proponer una estrategia de articulación interinstitucional para una nueva fase de desarrollo del programa</a:t>
            </a:r>
            <a:r>
              <a:rPr lang="es-CR" dirty="0"/>
              <a:t>,</a:t>
            </a:r>
            <a:r>
              <a:rPr lang="es-CR" b="1" dirty="0"/>
              <a:t> que permita el acceso de la población meta a los diversos servicios y/o programas que oferta el MEP y a los centros de formación técnica</a:t>
            </a:r>
            <a:r>
              <a:rPr lang="es-CR" dirty="0"/>
              <a:t>.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374433" y="5169852"/>
            <a:ext cx="66699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  <a:defRPr/>
            </a:pPr>
            <a:r>
              <a:rPr lang="es-CR" b="1" dirty="0"/>
              <a:t>Diseñar un plan piloto en la Región Chorotega</a:t>
            </a:r>
            <a:r>
              <a:rPr lang="es-CR" dirty="0"/>
              <a:t>, para la aplicación y  validación de la articulación y complementariedad de los mecanismos institucionales y servicios tomando en consideración las características propias de la población meta.</a:t>
            </a:r>
          </a:p>
        </p:txBody>
      </p:sp>
      <p:grpSp>
        <p:nvGrpSpPr>
          <p:cNvPr id="11" name="Gruppo 10"/>
          <p:cNvGrpSpPr/>
          <p:nvPr/>
        </p:nvGrpSpPr>
        <p:grpSpPr>
          <a:xfrm>
            <a:off x="198422" y="31290"/>
            <a:ext cx="4987941" cy="949736"/>
            <a:chOff x="198422" y="31290"/>
            <a:chExt cx="11190407" cy="897429"/>
          </a:xfrm>
        </p:grpSpPr>
        <p:pic>
          <p:nvPicPr>
            <p:cNvPr id="12" name="Imagen 16" descr="http://www.mtss.go.cr/_/rsrc/1421945174109/config/customLogo.gif?revision=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4106495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0 Imag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511" y="31290"/>
              <a:ext cx="3846467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magin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978" y="42900"/>
              <a:ext cx="2884851" cy="885819"/>
            </a:xfrm>
            <a:prstGeom prst="rect">
              <a:avLst/>
            </a:prstGeom>
          </p:spPr>
        </p:pic>
      </p:grpSp>
      <p:sp>
        <p:nvSpPr>
          <p:cNvPr id="15" name="Parentesi graffa aperta 14"/>
          <p:cNvSpPr/>
          <p:nvPr/>
        </p:nvSpPr>
        <p:spPr>
          <a:xfrm>
            <a:off x="4862710" y="60052"/>
            <a:ext cx="868619" cy="659048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uadroTexto 1"/>
          <p:cNvSpPr txBox="1"/>
          <p:nvPr/>
        </p:nvSpPr>
        <p:spPr>
          <a:xfrm>
            <a:off x="706068" y="2132093"/>
            <a:ext cx="3480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 smtClean="0"/>
              <a:t>OBJETIVOS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156443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uentroscr.files.wordpress.com/2009/11/map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5" y="1486359"/>
            <a:ext cx="5127974" cy="49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030406" y="2793021"/>
            <a:ext cx="63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12,8%</a:t>
            </a:r>
            <a:endParaRPr lang="es-ES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90110" y="2516022"/>
            <a:ext cx="63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6,3%</a:t>
            </a:r>
            <a:endParaRPr lang="es-ES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08514" y="3672313"/>
            <a:ext cx="63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57,2%</a:t>
            </a:r>
            <a:endParaRPr lang="es-ES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752801" y="4511407"/>
            <a:ext cx="63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7,4%</a:t>
            </a:r>
            <a:endParaRPr lang="es-ES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991007" y="4829866"/>
            <a:ext cx="63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7,7%</a:t>
            </a:r>
            <a:endParaRPr lang="es-ES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72353" y="3088863"/>
            <a:ext cx="6373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ea typeface="Tahoma" panose="020B0604030504040204" pitchFamily="34" charset="0"/>
                <a:cs typeface="Tahoma" panose="020B0604030504040204" pitchFamily="34" charset="0"/>
              </a:rPr>
              <a:t>8,5%</a:t>
            </a:r>
            <a:endParaRPr lang="es-ES" sz="12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679529394"/>
              </p:ext>
            </p:extLst>
          </p:nvPr>
        </p:nvGraphicFramePr>
        <p:xfrm>
          <a:off x="7878800" y="1474477"/>
          <a:ext cx="4018073" cy="5163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ángulo 5"/>
          <p:cNvSpPr/>
          <p:nvPr/>
        </p:nvSpPr>
        <p:spPr>
          <a:xfrm>
            <a:off x="3607" y="6471715"/>
            <a:ext cx="10363200" cy="339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s-MX" sz="1200" b="1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Fuente:</a:t>
            </a:r>
            <a:r>
              <a:rPr lang="es-MX" sz="1200" dirty="0">
                <a:latin typeface="Calibri" panose="020F0502020204030204" pitchFamily="34" charset="0"/>
                <a:ea typeface="Meiryo" panose="020B0604030504040204" pitchFamily="34" charset="-128"/>
                <a:cs typeface="Calibri" panose="020F0502020204030204" pitchFamily="34" charset="0"/>
              </a:rPr>
              <a:t> MTSS. Dirección General de Planificación. Elaboración propia a partir de la ENAHO 2012, INEC.</a:t>
            </a:r>
            <a:endParaRPr lang="es-ES" sz="900" dirty="0">
              <a:effectLst/>
              <a:latin typeface="Century Gothic" panose="020B0502020202020204" pitchFamily="34" charset="0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369238" y="2233387"/>
            <a:ext cx="738664" cy="28301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s-ES" b="1" dirty="0" smtClean="0">
                <a:solidFill>
                  <a:srgbClr val="4472C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 POTENCIAL </a:t>
            </a:r>
            <a:r>
              <a:rPr lang="es-ES" b="1" dirty="0">
                <a:solidFill>
                  <a:srgbClr val="4472C4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BENEFICIARIA EMPLEATE</a:t>
            </a:r>
            <a:endParaRPr lang="it-IT" dirty="0"/>
          </a:p>
        </p:txBody>
      </p:sp>
      <p:grpSp>
        <p:nvGrpSpPr>
          <p:cNvPr id="19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20" name="Imagen 16" descr="http://www.mtss.go.cr/_/rsrc/1421945174109/config/customLogo.gif?revision=5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0 Imagen"/>
            <p:cNvPicPr/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Immagine 9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94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93243" y="5794308"/>
            <a:ext cx="6605514" cy="594789"/>
          </a:xfrm>
        </p:spPr>
        <p:txBody>
          <a:bodyPr>
            <a:normAutofit/>
          </a:bodyPr>
          <a:lstStyle/>
          <a:p>
            <a:pPr algn="ctr"/>
            <a:r>
              <a:rPr lang="es-ES_tradnl" sz="16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POBLACIÓN POTENCIAL DE EMPLEATE (BAJO LÍNEA DE POBREZA) SEGÚN NIVEL </a:t>
            </a:r>
            <a:r>
              <a:rPr lang="es-ES_tradnl" sz="16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EDUCATIVO </a:t>
            </a:r>
            <a:endParaRPr lang="es-ES" sz="16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598897"/>
              </p:ext>
            </p:extLst>
          </p:nvPr>
        </p:nvGraphicFramePr>
        <p:xfrm>
          <a:off x="1295400" y="1240970"/>
          <a:ext cx="9601200" cy="4782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12" name="Imagen 16" descr="http://www.mtss.go.cr/_/rsrc/1421945174109/config/customLogo.gif?revision=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0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Immagin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3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12" y="2182298"/>
            <a:ext cx="5143423" cy="364000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11" name="Imagen 16" descr="http://www.mtss.go.cr/_/rsrc/1421945174109/config/customLogo.gif?revision=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0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Immagin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  <p:sp>
        <p:nvSpPr>
          <p:cNvPr id="3" name="Rectángulo 2"/>
          <p:cNvSpPr/>
          <p:nvPr/>
        </p:nvSpPr>
        <p:spPr>
          <a:xfrm>
            <a:off x="5861318" y="2182297"/>
            <a:ext cx="4952862" cy="364000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Necesidad de diseñar estrategia de articulación MTSS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MEP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que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/>
            <a:endParaRPr lang="es-CR" sz="20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54013" indent="-84138" algn="just"/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-Bachilleres (20%)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concluyan con un técnico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superior.</a:t>
            </a:r>
          </a:p>
          <a:p>
            <a:pPr marL="354013" indent="-84138" algn="just"/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-Los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jóvenes se reinserten al colegio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concluir la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secundaria (32%).</a:t>
            </a:r>
          </a:p>
          <a:p>
            <a:pPr marL="354013" indent="-84138" algn="just"/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-Mayor nivel de instrucción, mejor trabajo calificado.</a:t>
            </a:r>
            <a:endParaRPr lang="es-CR" sz="20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240972" y="5918726"/>
            <a:ext cx="34790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3663">
              <a:lnSpc>
                <a:spcPct val="125000"/>
              </a:lnSpc>
              <a:spcAft>
                <a:spcPts val="0"/>
              </a:spcAft>
            </a:pP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II Encuesta Nacional de Juventudes, 2013. </a:t>
            </a:r>
            <a:endParaRPr lang="es-E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01923" y="1347096"/>
            <a:ext cx="7588155" cy="746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CARACTERIZACIÓN POBLACIÓN TOTAL DE 17 A 24 AÑOS</a:t>
            </a:r>
            <a:endParaRPr lang="es-ES" sz="20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6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1923" y="1347096"/>
            <a:ext cx="7588155" cy="746441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CARACTERIZACIÓN POBLACIÓN TOTAL DE 17 A 24 AÑOS</a:t>
            </a:r>
            <a:endParaRPr lang="es-ES" sz="20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59633" y="5713452"/>
            <a:ext cx="34790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3663">
              <a:lnSpc>
                <a:spcPct val="125000"/>
              </a:lnSpc>
              <a:spcAft>
                <a:spcPts val="0"/>
              </a:spcAft>
            </a:pP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II Encuesta Nacional de Juventudes, 2013. </a:t>
            </a:r>
            <a:endParaRPr lang="es-E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14" name="Imagen 16" descr="http://www.mtss.go.cr/_/rsrc/1421945174109/config/customLogo.gif?revision=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0 Imagen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magin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  <p:sp>
        <p:nvSpPr>
          <p:cNvPr id="4" name="CuadroTexto 3"/>
          <p:cNvSpPr txBox="1"/>
          <p:nvPr/>
        </p:nvSpPr>
        <p:spPr>
          <a:xfrm>
            <a:off x="5976256" y="2366206"/>
            <a:ext cx="463731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de mecanismos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estrategias de articulación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MTSS-MEP,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que:</a:t>
            </a:r>
          </a:p>
          <a:p>
            <a:pPr marL="342900" indent="-342900">
              <a:buFontTx/>
              <a:buChar char="-"/>
            </a:pP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conozcan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aprovechen las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oportunidades educativas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existentes en el MEP y en los centros de formación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 aprobados por EMPLEATE.</a:t>
            </a:r>
          </a:p>
          <a:p>
            <a:pPr marL="354013" indent="-354013" algn="just"/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 El 44% esta decidido a completar sus estudios. A capacitarse en idiomas, en computación y en la mejora de sus habilidades socio- laborales.</a:t>
            </a:r>
            <a:endParaRPr lang="es-CR" sz="20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Imagen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47" y="2366206"/>
            <a:ext cx="4720221" cy="3270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636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83" y="2230735"/>
            <a:ext cx="4780970" cy="3730964"/>
          </a:xfrm>
          <a:prstGeom prst="rect">
            <a:avLst/>
          </a:prstGeom>
          <a:noFill/>
        </p:spPr>
      </p:pic>
      <p:sp>
        <p:nvSpPr>
          <p:cNvPr id="5" name="Rectángulo 4"/>
          <p:cNvSpPr/>
          <p:nvPr/>
        </p:nvSpPr>
        <p:spPr>
          <a:xfrm>
            <a:off x="1101012" y="6012630"/>
            <a:ext cx="362027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92075">
              <a:lnSpc>
                <a:spcPct val="125000"/>
              </a:lnSpc>
              <a:spcAft>
                <a:spcPts val="0"/>
              </a:spcAft>
            </a:pPr>
            <a:r>
              <a:rPr lang="es-CR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Fuente: II Encuesta Nacional de Juventudes, 2013. </a:t>
            </a:r>
            <a:endParaRPr lang="es-ES" sz="1200" dirty="0">
              <a:effectLst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13" name="Imagen 16" descr="http://www.mtss.go.cr/_/rsrc/1421945174109/config/customLogo.gif?revision=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0 Imagen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magin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  <p:sp>
        <p:nvSpPr>
          <p:cNvPr id="2" name="CuadroTexto 1"/>
          <p:cNvSpPr txBox="1"/>
          <p:nvPr/>
        </p:nvSpPr>
        <p:spPr>
          <a:xfrm>
            <a:off x="5929606" y="2230734"/>
            <a:ext cx="504552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principal razón de desempleo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es:</a:t>
            </a:r>
          </a:p>
          <a:p>
            <a:pPr marL="93663" indent="-93663" algn="just"/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-Educativa: Falta de formación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técnica y académica para desempeñar un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trabajo calificado. </a:t>
            </a:r>
          </a:p>
          <a:p>
            <a:pPr marL="93663" indent="-93663" algn="just"/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-Capacitación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formación técnica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tópicos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mayor demanda laboral.</a:t>
            </a:r>
          </a:p>
          <a:p>
            <a:pPr marL="269875" indent="-269875" algn="just"/>
            <a:endParaRPr lang="es-CR" sz="20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lo que debe darse:</a:t>
            </a:r>
          </a:p>
          <a:p>
            <a:pPr algn="just"/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-Mayor orientación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desarrollo individual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 laboral y de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estudio (que te visualizas desempeñando). </a:t>
            </a:r>
            <a:endParaRPr lang="es-CR" sz="20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 defTabSz="182563"/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-Fortalecer servicios </a:t>
            </a:r>
            <a:r>
              <a:rPr lang="es-CR" sz="2000" b="1" dirty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intermediación laboral.</a:t>
            </a:r>
          </a:p>
          <a:p>
            <a:endParaRPr lang="es-CR" dirty="0" smtClean="0"/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2301923" y="1347096"/>
            <a:ext cx="7588155" cy="746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CARACTERIZACIÓN POBLACIÓN TOTAL DE 17 A 24 AÑOS</a:t>
            </a:r>
            <a:endParaRPr lang="es-ES" sz="20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09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2166" y="1753995"/>
            <a:ext cx="3366426" cy="3720436"/>
          </a:xfrm>
        </p:spPr>
        <p:txBody>
          <a:bodyPr>
            <a:noAutofit/>
          </a:bodyPr>
          <a:lstStyle/>
          <a:p>
            <a:r>
              <a:rPr lang="es-CR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EMPLEATE nace 2011 como acción formativa.</a:t>
            </a:r>
            <a:br>
              <a:rPr lang="es-CR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R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R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R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 parte de la Estrategia Nacional de Empleo </a:t>
            </a:r>
            <a:r>
              <a:rPr lang="es-CR" sz="20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(2014-2018)</a:t>
            </a:r>
            <a:r>
              <a:rPr lang="es-CR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R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R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s-CR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s-CR" sz="2400" b="1" dirty="0" smtClean="0">
                <a:solidFill>
                  <a:schemeClr val="accent5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9.000 p. capacitadas </a:t>
            </a:r>
            <a:endParaRPr lang="es-CR" sz="2400" b="1" dirty="0">
              <a:solidFill>
                <a:schemeClr val="accent5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44704" y="1753995"/>
            <a:ext cx="6942446" cy="4778375"/>
          </a:xfrm>
        </p:spPr>
        <p:txBody>
          <a:bodyPr>
            <a:normAutofit fontScale="92500" lnSpcReduction="1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es-AR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POR MI:  </a:t>
            </a:r>
            <a:r>
              <a:rPr lang="es-A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nivel educativo de VII a IX año y  ampliado hasta XI año, </a:t>
            </a:r>
            <a:r>
              <a:rPr lang="es-AR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con a</a:t>
            </a:r>
            <a:r>
              <a:rPr lang="es-A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 menos dos años de haber desertado del sistema educativo. </a:t>
            </a:r>
          </a:p>
          <a:p>
            <a:pPr indent="0" algn="just">
              <a:spcAft>
                <a:spcPts val="0"/>
              </a:spcAft>
              <a:buNone/>
            </a:pPr>
            <a:endParaRPr lang="es-AR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s-AR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AVANCEMOS MAS: </a:t>
            </a:r>
            <a:r>
              <a:rPr lang="es-A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bachilleres, que desean estudiar carreras técnicas y laborar en el sector de TIC´S. La selección de beneficiario la realiza conjuntamente EMPLEATE y el Fondo Nacional de Becas (FONABE).</a:t>
            </a:r>
          </a:p>
          <a:p>
            <a:pPr marL="685800" indent="-457200" algn="just">
              <a:spcAft>
                <a:spcPts val="0"/>
              </a:spcAft>
            </a:pPr>
            <a:endParaRPr lang="es-AR" dirty="0" smtClean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s-AR" b="1" i="1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INCLUSIVO: </a:t>
            </a:r>
            <a:r>
              <a:rPr lang="es-AR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personas con discapacidad entre 17 y 35 años.</a:t>
            </a:r>
            <a:endParaRPr lang="es-CR" dirty="0" smtClean="0"/>
          </a:p>
          <a:p>
            <a:endParaRPr lang="es-C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921" y="3403883"/>
            <a:ext cx="402371" cy="4206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518" y="5474431"/>
            <a:ext cx="402371" cy="4206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2247" y="1753995"/>
            <a:ext cx="402371" cy="420660"/>
          </a:xfrm>
          <a:prstGeom prst="rect">
            <a:avLst/>
          </a:prstGeom>
        </p:spPr>
      </p:pic>
      <p:sp>
        <p:nvSpPr>
          <p:cNvPr id="11" name="Parentesi graffa aperta 10"/>
          <p:cNvSpPr/>
          <p:nvPr/>
        </p:nvSpPr>
        <p:spPr>
          <a:xfrm>
            <a:off x="3709776" y="1464905"/>
            <a:ext cx="834928" cy="4758613"/>
          </a:xfrm>
          <a:prstGeom prst="leftBrace">
            <a:avLst>
              <a:gd name="adj1" fmla="val 8333"/>
              <a:gd name="adj2" fmla="val 4823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2" name="Gruppo 6"/>
          <p:cNvGrpSpPr/>
          <p:nvPr/>
        </p:nvGrpSpPr>
        <p:grpSpPr>
          <a:xfrm>
            <a:off x="566912" y="47620"/>
            <a:ext cx="10920238" cy="949736"/>
            <a:chOff x="198422" y="31290"/>
            <a:chExt cx="10920238" cy="897429"/>
          </a:xfrm>
        </p:grpSpPr>
        <p:pic>
          <p:nvPicPr>
            <p:cNvPr id="13" name="Imagen 16" descr="http://www.mtss.go.cr/_/rsrc/1421945174109/config/customLogo.gif?revision=5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22" y="31290"/>
              <a:ext cx="3366116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0 Imagen"/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6962" y="31290"/>
              <a:ext cx="2879461" cy="8974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Immagine 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4423" y="42899"/>
              <a:ext cx="1284237" cy="8806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149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2472</TotalTime>
  <Words>1932</Words>
  <Application>Microsoft Office PowerPoint</Application>
  <PresentationFormat>Widescreen</PresentationFormat>
  <Paragraphs>171</Paragraphs>
  <Slides>22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Meiryo</vt:lpstr>
      <vt:lpstr>Arial</vt:lpstr>
      <vt:lpstr>Calibri</vt:lpstr>
      <vt:lpstr>Calibri Light</vt:lpstr>
      <vt:lpstr>Century Gothic</vt:lpstr>
      <vt:lpstr>Tahoma</vt:lpstr>
      <vt:lpstr>Times New Roman</vt:lpstr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POBLACIÓN POTENCIAL DE EMPLEATE (BAJO LÍNEA DE POBREZA) SEGÚN NIVEL EDUCATIVO </vt:lpstr>
      <vt:lpstr>Presentazione standard di PowerPoint</vt:lpstr>
      <vt:lpstr>CARACTERIZACIÓN POBLACIÓN TOTAL DE 17 A 24 AÑOS</vt:lpstr>
      <vt:lpstr>Presentazione standard di PowerPoint</vt:lpstr>
      <vt:lpstr>EMPLEATE nace 2011 como acción formativa.  Es parte de la Estrategia Nacional de Empleo (2014-2018)  9.000 p. capacitadas </vt:lpstr>
      <vt:lpstr>TIPOS DE BRECHAS EN LA  POBLACIÓN EMPLEATE</vt:lpstr>
      <vt:lpstr>INCIDENCIAS EN LA POBLACIÓN META  CON EMPLEATE</vt:lpstr>
      <vt:lpstr>OPORTUNIDADES EDUCATIVAS PARA JÓVENES Y ADULTOS QUE TRABAJAN / NO TRABAJAN</vt:lpstr>
      <vt:lpstr>PROPUESTA DE ARTICULACIÓN INTERINSTITUCIONAL</vt:lpstr>
      <vt:lpstr>Presentazione standard di PowerPoint</vt:lpstr>
      <vt:lpstr>PLAN PILOTO REGIÓN CHOROTEGA  ARTICULACIÓN DE LOS SERVICIOS PARA AMPLIAR LA BASE DE LOS BENEFICIARIOS DE EMPLEATE</vt:lpstr>
      <vt:lpstr>REGIÓN CHOROTEGA, SEGÚN PND 2015-2018</vt:lpstr>
      <vt:lpstr>RUTA A SEGUIR DE POBLACIÓN BENEFICIARIA DE EMPLEATE PARA INICIAR O REINICIAR UNA ACCIÓN FORMATIVA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Rosaura</dc:creator>
  <cp:lastModifiedBy>Jonathan Eskinazi</cp:lastModifiedBy>
  <cp:revision>190</cp:revision>
  <dcterms:created xsi:type="dcterms:W3CDTF">2015-09-08T02:25:40Z</dcterms:created>
  <dcterms:modified xsi:type="dcterms:W3CDTF">2015-11-19T10:39:18Z</dcterms:modified>
</cp:coreProperties>
</file>